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69" r:id="rId4"/>
    <p:sldId id="258" r:id="rId5"/>
    <p:sldId id="270" r:id="rId6"/>
    <p:sldId id="259" r:id="rId7"/>
    <p:sldId id="271" r:id="rId8"/>
    <p:sldId id="260" r:id="rId9"/>
    <p:sldId id="261" r:id="rId10"/>
    <p:sldId id="264" r:id="rId11"/>
    <p:sldId id="262" r:id="rId12"/>
    <p:sldId id="272" r:id="rId13"/>
    <p:sldId id="266" r:id="rId14"/>
    <p:sldId id="267" r:id="rId15"/>
  </p:sldIdLst>
  <p:sldSz cx="18288000" cy="10287000"/>
  <p:notesSz cx="6858000" cy="9144000"/>
  <p:embeddedFontLst>
    <p:embeddedFont>
      <p:font typeface="Carelia" panose="020B0604020202020204" charset="0"/>
      <p:regular r:id="rId17"/>
    </p:embeddedFont>
    <p:embeddedFont>
      <p:font typeface="Dosis" pitchFamily="2" charset="0"/>
      <p:regular r:id="rId18"/>
      <p:bold r:id="rId19"/>
    </p:embeddedFont>
    <p:embeddedFont>
      <p:font typeface="Dosis Medium"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F3483-F7F1-489C-A637-2DD71695A646}"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8A121-C244-4C6C-8ADB-72DCA5217489}" type="slidenum">
              <a:rPr lang="en-US" smtClean="0"/>
              <a:t>‹#›</a:t>
            </a:fld>
            <a:endParaRPr lang="en-US"/>
          </a:p>
        </p:txBody>
      </p:sp>
    </p:spTree>
    <p:extLst>
      <p:ext uri="{BB962C8B-B14F-4D97-AF65-F5344CB8AC3E}">
        <p14:creationId xmlns:p14="http://schemas.microsoft.com/office/powerpoint/2010/main" val="21967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Model:</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Represents the data and business logic of the application. In this case, it would include classes for books, members, and other relevant entities.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View:</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Handles the user interface and presentation of data. It renders the HTML pages and displays information to the user.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Controller:</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Acts as the intermediary between the Model and View. It receives user requests, interacts with the Model to retrieve or update data, and then chooses the appropriate View to display the results.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Data Flow:</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User Interaction: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user interacts with the View (e.g., clicks a button, enters data).</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Controller Processing:</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View sends the user's action to the Controller. The Controller processes the request, possibly interacting with the Model to retrieve or update data.</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Model Interaction: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Controller may call methods on the Model to perform business logic or access data from the database.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View Update: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Controller chooses the appropriate View to display the updated data or results to the user.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438A121-C244-4C6C-8ADB-72DCA5217489}" type="slidenum">
              <a:rPr lang="en-US" smtClean="0"/>
              <a:t>6</a:t>
            </a:fld>
            <a:endParaRPr lang="en-US"/>
          </a:p>
        </p:txBody>
      </p:sp>
    </p:spTree>
    <p:extLst>
      <p:ext uri="{BB962C8B-B14F-4D97-AF65-F5344CB8AC3E}">
        <p14:creationId xmlns:p14="http://schemas.microsoft.com/office/powerpoint/2010/main" val="382044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Model:</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Represents the data and business logic of the application. In this case, it would include classes for books, members, and other relevant entities.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View:</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Handles the user interface and presentation of data. It renders the HTML pages and displays information to the user.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Controller:</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Acts as the intermediary between the Model and View. It receives user requests, interacts with the Model to retrieve or update data, and then chooses the appropriate View to display the results.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Data Flow:</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User Interaction: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user interacts with the View (e.g., clicks a button, enters data).</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Controller Processing:</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View sends the user's action to the Controller. The Controller processes the request, possibly interacting with the Model to retrieve or update data.</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Model Interaction: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Controller may call methods on the Model to perform business logic or access data from the database.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View Update: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The Controller chooses the appropriate View to display the updated data or results to the user.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438A121-C244-4C6C-8ADB-72DCA5217489}" type="slidenum">
              <a:rPr lang="en-US" smtClean="0"/>
              <a:t>7</a:t>
            </a:fld>
            <a:endParaRPr lang="en-US"/>
          </a:p>
        </p:txBody>
      </p:sp>
    </p:spTree>
    <p:extLst>
      <p:ext uri="{BB962C8B-B14F-4D97-AF65-F5344CB8AC3E}">
        <p14:creationId xmlns:p14="http://schemas.microsoft.com/office/powerpoint/2010/main" val="33878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image" Target="../media/image2.jpeg"/><Relationship Id="rId16" Type="http://schemas.openxmlformats.org/officeDocument/2006/relationships/image" Target="../media/image62.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1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eg"/><Relationship Id="rId7" Type="http://schemas.openxmlformats.org/officeDocument/2006/relationships/image" Target="../media/image3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jpeg"/><Relationship Id="rId7" Type="http://schemas.openxmlformats.org/officeDocument/2006/relationships/image" Target="../media/image3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39.png"/><Relationship Id="rId5" Type="http://schemas.openxmlformats.org/officeDocument/2006/relationships/image" Target="../media/image17.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JPG"/><Relationship Id="rId4" Type="http://schemas.openxmlformats.org/officeDocument/2006/relationships/image" Target="../media/image20.svg"/><Relationship Id="rId9"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25062" b="-25062"/>
          </a:stretch>
        </a:blipFill>
        <a:effectLst/>
      </p:bgPr>
    </p:bg>
    <p:spTree>
      <p:nvGrpSpPr>
        <p:cNvPr id="1" name=""/>
        <p:cNvGrpSpPr/>
        <p:nvPr/>
      </p:nvGrpSpPr>
      <p:grpSpPr>
        <a:xfrm>
          <a:off x="0" y="0"/>
          <a:ext cx="0" cy="0"/>
          <a:chOff x="0" y="0"/>
          <a:chExt cx="0" cy="0"/>
        </a:xfrm>
      </p:grpSpPr>
      <p:sp>
        <p:nvSpPr>
          <p:cNvPr id="2" name="Freeform 2"/>
          <p:cNvSpPr/>
          <p:nvPr/>
        </p:nvSpPr>
        <p:spPr>
          <a:xfrm>
            <a:off x="0" y="-2465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sp>
        <p:nvSpPr>
          <p:cNvPr id="3" name="Freeform 3"/>
          <p:cNvSpPr/>
          <p:nvPr/>
        </p:nvSpPr>
        <p:spPr>
          <a:xfrm>
            <a:off x="147169" y="6195861"/>
            <a:ext cx="4348631" cy="3801126"/>
          </a:xfrm>
          <a:custGeom>
            <a:avLst/>
            <a:gdLst/>
            <a:ahLst/>
            <a:cxnLst/>
            <a:rect l="l" t="t" r="r" b="b"/>
            <a:pathLst>
              <a:path w="6914093" h="5028432">
                <a:moveTo>
                  <a:pt x="0" y="0"/>
                </a:moveTo>
                <a:lnTo>
                  <a:pt x="6914093" y="0"/>
                </a:lnTo>
                <a:lnTo>
                  <a:pt x="6914093" y="5028431"/>
                </a:lnTo>
                <a:lnTo>
                  <a:pt x="0" y="5028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029971" y="4820778"/>
            <a:ext cx="10228058" cy="1710875"/>
          </a:xfrm>
          <a:custGeom>
            <a:avLst/>
            <a:gdLst/>
            <a:ahLst/>
            <a:cxnLst/>
            <a:rect l="l" t="t" r="r" b="b"/>
            <a:pathLst>
              <a:path w="10228058" h="1710875">
                <a:moveTo>
                  <a:pt x="0" y="0"/>
                </a:moveTo>
                <a:lnTo>
                  <a:pt x="10228058" y="0"/>
                </a:lnTo>
                <a:lnTo>
                  <a:pt x="10228058" y="1710876"/>
                </a:lnTo>
                <a:lnTo>
                  <a:pt x="0" y="17108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718992" y="3711419"/>
            <a:ext cx="10850017" cy="3329726"/>
          </a:xfrm>
          <a:prstGeom prst="rect">
            <a:avLst/>
          </a:prstGeom>
        </p:spPr>
        <p:txBody>
          <a:bodyPr lIns="0" tIns="0" rIns="0" bIns="0" rtlCol="0" anchor="t">
            <a:spAutoFit/>
          </a:bodyPr>
          <a:lstStyle/>
          <a:p>
            <a:pPr algn="ctr">
              <a:lnSpc>
                <a:spcPts val="27236"/>
              </a:lnSpc>
            </a:pPr>
            <a:r>
              <a:rPr lang="en-US" sz="19454" dirty="0">
                <a:solidFill>
                  <a:srgbClr val="01070A"/>
                </a:solidFill>
                <a:latin typeface="Carelia"/>
                <a:ea typeface="Carelia"/>
                <a:cs typeface="Carelia"/>
                <a:sym typeface="Carelia"/>
              </a:rPr>
              <a:t>Project</a:t>
            </a:r>
          </a:p>
        </p:txBody>
      </p:sp>
      <p:sp>
        <p:nvSpPr>
          <p:cNvPr id="6" name="Freeform 6"/>
          <p:cNvSpPr/>
          <p:nvPr/>
        </p:nvSpPr>
        <p:spPr>
          <a:xfrm>
            <a:off x="12746499" y="4701007"/>
            <a:ext cx="5394332" cy="5295980"/>
          </a:xfrm>
          <a:custGeom>
            <a:avLst/>
            <a:gdLst/>
            <a:ahLst/>
            <a:cxnLst/>
            <a:rect l="l" t="t" r="r" b="b"/>
            <a:pathLst>
              <a:path w="8246933" h="6247677">
                <a:moveTo>
                  <a:pt x="0" y="0"/>
                </a:moveTo>
                <a:lnTo>
                  <a:pt x="8246933" y="0"/>
                </a:lnTo>
                <a:lnTo>
                  <a:pt x="8246933" y="6247677"/>
                </a:lnTo>
                <a:lnTo>
                  <a:pt x="0" y="62476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569008" y="77539"/>
            <a:ext cx="3512420" cy="3632223"/>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rot="-3495846">
            <a:off x="571883" y="612113"/>
            <a:ext cx="4166939" cy="4355386"/>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TextBox 9"/>
          <p:cNvSpPr txBox="1"/>
          <p:nvPr/>
        </p:nvSpPr>
        <p:spPr>
          <a:xfrm>
            <a:off x="5106302" y="2677389"/>
            <a:ext cx="8075396" cy="1603003"/>
          </a:xfrm>
          <a:prstGeom prst="rect">
            <a:avLst/>
          </a:prstGeom>
        </p:spPr>
        <p:txBody>
          <a:bodyPr lIns="0" tIns="0" rIns="0" bIns="0" rtlCol="0" anchor="t">
            <a:spAutoFit/>
          </a:bodyPr>
          <a:lstStyle/>
          <a:p>
            <a:pPr marL="0" lvl="0" indent="0" algn="ctr">
              <a:lnSpc>
                <a:spcPts val="12458"/>
              </a:lnSpc>
            </a:pPr>
            <a:r>
              <a:rPr lang="en-US" sz="8898" dirty="0">
                <a:solidFill>
                  <a:srgbClr val="01070A"/>
                </a:solidFill>
                <a:latin typeface="Carelia"/>
                <a:ea typeface="Carelia"/>
                <a:cs typeface="Carelia"/>
                <a:sym typeface="Carelia"/>
              </a:rPr>
              <a:t>LMS</a:t>
            </a:r>
          </a:p>
        </p:txBody>
      </p:sp>
      <p:sp>
        <p:nvSpPr>
          <p:cNvPr id="10" name="TextBox 10"/>
          <p:cNvSpPr txBox="1"/>
          <p:nvPr/>
        </p:nvSpPr>
        <p:spPr>
          <a:xfrm>
            <a:off x="5841172" y="6964945"/>
            <a:ext cx="6639489" cy="584647"/>
          </a:xfrm>
          <a:prstGeom prst="rect">
            <a:avLst/>
          </a:prstGeom>
        </p:spPr>
        <p:txBody>
          <a:bodyPr lIns="0" tIns="0" rIns="0" bIns="0" rtlCol="0" anchor="t">
            <a:spAutoFit/>
          </a:bodyPr>
          <a:lstStyle/>
          <a:p>
            <a:pPr algn="ctr">
              <a:lnSpc>
                <a:spcPts val="5032"/>
              </a:lnSpc>
            </a:pPr>
            <a:r>
              <a:rPr lang="en-US" sz="3594" dirty="0">
                <a:solidFill>
                  <a:srgbClr val="01070A"/>
                </a:solidFill>
                <a:latin typeface="Dosis"/>
                <a:ea typeface="Dosis"/>
                <a:cs typeface="Dosis"/>
                <a:sym typeface="Dosis"/>
              </a:rPr>
              <a:t>Presented by: NF2S Group</a:t>
            </a:r>
          </a:p>
        </p:txBody>
      </p:sp>
      <p:sp>
        <p:nvSpPr>
          <p:cNvPr id="11" name="TextBox 10">
            <a:extLst>
              <a:ext uri="{FF2B5EF4-FFF2-40B4-BE49-F238E27FC236}">
                <a16:creationId xmlns:a16="http://schemas.microsoft.com/office/drawing/2014/main" id="{6D4DA1DC-3F76-C1E7-C36C-B3784776E7D0}"/>
              </a:ext>
            </a:extLst>
          </p:cNvPr>
          <p:cNvSpPr txBox="1"/>
          <p:nvPr/>
        </p:nvSpPr>
        <p:spPr>
          <a:xfrm>
            <a:off x="14478000" y="9105900"/>
            <a:ext cx="1305489" cy="538609"/>
          </a:xfrm>
          <a:prstGeom prst="rect">
            <a:avLst/>
          </a:prstGeom>
        </p:spPr>
        <p:txBody>
          <a:bodyPr wrap="square" lIns="0" tIns="0" rIns="0" bIns="0" rtlCol="0" anchor="t">
            <a:spAutoFit/>
          </a:bodyPr>
          <a:lstStyle/>
          <a:p>
            <a:pPr algn="r">
              <a:lnSpc>
                <a:spcPts val="5032"/>
              </a:lnSpc>
            </a:pPr>
            <a:r>
              <a:rPr lang="en-US" sz="2000" dirty="0">
                <a:solidFill>
                  <a:srgbClr val="01070A"/>
                </a:solidFill>
                <a:latin typeface="Dosis"/>
                <a:ea typeface="Dosis"/>
                <a:cs typeface="Dosis"/>
                <a:sym typeface="Dosis"/>
              </a:rPr>
              <a:t>19-10-2024</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US"/>
            </a:p>
          </p:txBody>
        </p:sp>
        <p:sp>
          <p:nvSpPr>
            <p:cNvPr id="5" name="TextBox 5"/>
            <p:cNvSpPr txBox="1"/>
            <p:nvPr/>
          </p:nvSpPr>
          <p:spPr>
            <a:xfrm>
              <a:off x="0" y="-47625"/>
              <a:ext cx="4816593" cy="2756958"/>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30" name="TextBox 30"/>
          <p:cNvSpPr txBox="1"/>
          <p:nvPr/>
        </p:nvSpPr>
        <p:spPr>
          <a:xfrm>
            <a:off x="5410200" y="4154562"/>
            <a:ext cx="6690694"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ea typeface="Carelia"/>
                <a:cs typeface="Carelia"/>
                <a:sym typeface="Carelia"/>
              </a:rPr>
              <a:t>Demo</a:t>
            </a:r>
          </a:p>
        </p:txBody>
      </p:sp>
      <p:sp>
        <p:nvSpPr>
          <p:cNvPr id="35" name="Freeform 35"/>
          <p:cNvSpPr/>
          <p:nvPr/>
        </p:nvSpPr>
        <p:spPr>
          <a:xfrm>
            <a:off x="-157410" y="7048500"/>
            <a:ext cx="4653210" cy="3244906"/>
          </a:xfrm>
          <a:custGeom>
            <a:avLst/>
            <a:gdLst/>
            <a:ahLst/>
            <a:cxnLst/>
            <a:rect l="l" t="t" r="r" b="b"/>
            <a:pathLst>
              <a:path w="4653210" h="3244906">
                <a:moveTo>
                  <a:pt x="0" y="0"/>
                </a:moveTo>
                <a:lnTo>
                  <a:pt x="4653210" y="0"/>
                </a:lnTo>
                <a:lnTo>
                  <a:pt x="4653210"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13792196" y="6972300"/>
            <a:ext cx="4653210" cy="3244906"/>
          </a:xfrm>
          <a:custGeom>
            <a:avLst/>
            <a:gdLst/>
            <a:ahLst/>
            <a:cxnLst/>
            <a:rect l="l" t="t" r="r" b="b"/>
            <a:pathLst>
              <a:path w="4653210" h="3244906">
                <a:moveTo>
                  <a:pt x="0" y="0"/>
                </a:moveTo>
                <a:lnTo>
                  <a:pt x="4653209" y="0"/>
                </a:lnTo>
                <a:lnTo>
                  <a:pt x="4653209"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54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dirty="0"/>
          </a:p>
        </p:txBody>
      </p:sp>
      <p:sp>
        <p:nvSpPr>
          <p:cNvPr id="3" name="TextBox 3"/>
          <p:cNvSpPr txBox="1"/>
          <p:nvPr/>
        </p:nvSpPr>
        <p:spPr>
          <a:xfrm>
            <a:off x="5227885" y="1162717"/>
            <a:ext cx="7832231" cy="859210"/>
          </a:xfrm>
          <a:prstGeom prst="rect">
            <a:avLst/>
          </a:prstGeom>
        </p:spPr>
        <p:txBody>
          <a:bodyPr lIns="0" tIns="0" rIns="0" bIns="0" rtlCol="0" anchor="t">
            <a:spAutoFit/>
          </a:bodyPr>
          <a:lstStyle/>
          <a:p>
            <a:pPr marL="0" lvl="0" indent="0" algn="ctr">
              <a:lnSpc>
                <a:spcPts val="6732"/>
              </a:lnSpc>
              <a:spcBef>
                <a:spcPct val="0"/>
              </a:spcBef>
            </a:pPr>
            <a:r>
              <a:rPr lang="en-US" sz="4808" dirty="0">
                <a:solidFill>
                  <a:srgbClr val="01070A"/>
                </a:solidFill>
                <a:latin typeface="Carelia"/>
              </a:rPr>
              <a:t>Challenges and Solutions</a:t>
            </a:r>
            <a:endParaRPr lang="en-US" sz="4808" dirty="0">
              <a:solidFill>
                <a:srgbClr val="01070A"/>
              </a:solidFill>
              <a:latin typeface="Carelia"/>
              <a:sym typeface="Carelia"/>
            </a:endParaRPr>
          </a:p>
        </p:txBody>
      </p:sp>
      <p:grpSp>
        <p:nvGrpSpPr>
          <p:cNvPr id="4" name="Group 4"/>
          <p:cNvGrpSpPr/>
          <p:nvPr/>
        </p:nvGrpSpPr>
        <p:grpSpPr>
          <a:xfrm rot="93123">
            <a:off x="1853878" y="2212146"/>
            <a:ext cx="3284837" cy="3282086"/>
            <a:chOff x="0" y="0"/>
            <a:chExt cx="1006794" cy="1570479"/>
          </a:xfrm>
        </p:grpSpPr>
        <p:sp>
          <p:nvSpPr>
            <p:cNvPr id="5" name="Freeform 5"/>
            <p:cNvSpPr/>
            <p:nvPr/>
          </p:nvSpPr>
          <p:spPr>
            <a:xfrm>
              <a:off x="0" y="0"/>
              <a:ext cx="1006794" cy="1570479"/>
            </a:xfrm>
            <a:custGeom>
              <a:avLst/>
              <a:gdLst/>
              <a:ahLst/>
              <a:cxnLst/>
              <a:rect l="l" t="t" r="r" b="b"/>
              <a:pathLst>
                <a:path w="1006794" h="1570479">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6" name="TextBox 6"/>
            <p:cNvSpPr txBox="1"/>
            <p:nvPr/>
          </p:nvSpPr>
          <p:spPr>
            <a:xfrm>
              <a:off x="0" y="-47625"/>
              <a:ext cx="1006794" cy="161810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7" name="Group 7"/>
          <p:cNvGrpSpPr/>
          <p:nvPr/>
        </p:nvGrpSpPr>
        <p:grpSpPr>
          <a:xfrm>
            <a:off x="1727105" y="2081269"/>
            <a:ext cx="3283874" cy="3305569"/>
            <a:chOff x="0" y="0"/>
            <a:chExt cx="1006794" cy="1595006"/>
          </a:xfrm>
        </p:grpSpPr>
        <p:sp>
          <p:nvSpPr>
            <p:cNvPr id="8" name="Freeform 8"/>
            <p:cNvSpPr/>
            <p:nvPr/>
          </p:nvSpPr>
          <p:spPr>
            <a:xfrm>
              <a:off x="0" y="0"/>
              <a:ext cx="1006794" cy="1595006"/>
            </a:xfrm>
            <a:custGeom>
              <a:avLst/>
              <a:gdLst/>
              <a:ahLst/>
              <a:cxnLst/>
              <a:rect l="l" t="t" r="r" b="b"/>
              <a:pathLst>
                <a:path w="1006794" h="1595006">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txBody>
            <a:bodyPr/>
            <a:lstStyle/>
            <a:p>
              <a:endParaRPr lang="en-US"/>
            </a:p>
          </p:txBody>
        </p:sp>
        <p:sp>
          <p:nvSpPr>
            <p:cNvPr id="9" name="TextBox 9"/>
            <p:cNvSpPr txBox="1"/>
            <p:nvPr/>
          </p:nvSpPr>
          <p:spPr>
            <a:xfrm>
              <a:off x="0" y="-47625"/>
              <a:ext cx="1006794" cy="1642631"/>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rot="-78655">
            <a:off x="2492779" y="1886897"/>
            <a:ext cx="1752527" cy="388742"/>
          </a:xfrm>
          <a:custGeom>
            <a:avLst/>
            <a:gdLst/>
            <a:ahLst/>
            <a:cxnLst/>
            <a:rect l="l" t="t" r="r" b="b"/>
            <a:pathLst>
              <a:path w="1752527" h="388742">
                <a:moveTo>
                  <a:pt x="0" y="0"/>
                </a:moveTo>
                <a:lnTo>
                  <a:pt x="1752527" y="0"/>
                </a:lnTo>
                <a:lnTo>
                  <a:pt x="1752527" y="388742"/>
                </a:lnTo>
                <a:lnTo>
                  <a:pt x="0" y="388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7016619" y="6227857"/>
            <a:ext cx="3117981" cy="3106643"/>
          </a:xfrm>
          <a:custGeom>
            <a:avLst/>
            <a:gdLst/>
            <a:ahLst/>
            <a:cxnLst/>
            <a:rect l="l" t="t" r="r" b="b"/>
            <a:pathLst>
              <a:path w="3117981" h="3106643">
                <a:moveTo>
                  <a:pt x="0" y="0"/>
                </a:moveTo>
                <a:lnTo>
                  <a:pt x="3117981" y="0"/>
                </a:lnTo>
                <a:lnTo>
                  <a:pt x="3117981" y="3106643"/>
                </a:lnTo>
                <a:lnTo>
                  <a:pt x="0" y="3106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7841716" y="2477830"/>
            <a:ext cx="2621669" cy="2819842"/>
          </a:xfrm>
          <a:custGeom>
            <a:avLst/>
            <a:gdLst/>
            <a:ahLst/>
            <a:cxnLst/>
            <a:rect l="l" t="t" r="r" b="b"/>
            <a:pathLst>
              <a:path w="2815734" h="3212974">
                <a:moveTo>
                  <a:pt x="0" y="0"/>
                </a:moveTo>
                <a:lnTo>
                  <a:pt x="2815734" y="0"/>
                </a:lnTo>
                <a:lnTo>
                  <a:pt x="2815734" y="3212974"/>
                </a:lnTo>
                <a:lnTo>
                  <a:pt x="0" y="32129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5580448" y="3471650"/>
            <a:ext cx="2229952" cy="777704"/>
          </a:xfrm>
          <a:custGeom>
            <a:avLst/>
            <a:gdLst/>
            <a:ahLst/>
            <a:cxnLst/>
            <a:rect l="l" t="t" r="r" b="b"/>
            <a:pathLst>
              <a:path w="2287365" h="777704">
                <a:moveTo>
                  <a:pt x="0" y="0"/>
                </a:moveTo>
                <a:lnTo>
                  <a:pt x="2287364" y="0"/>
                </a:lnTo>
                <a:lnTo>
                  <a:pt x="2287364"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rot="21448348">
            <a:off x="4818911" y="7277883"/>
            <a:ext cx="2421583" cy="671567"/>
          </a:xfrm>
          <a:custGeom>
            <a:avLst/>
            <a:gdLst/>
            <a:ahLst/>
            <a:cxnLst/>
            <a:rect l="l" t="t" r="r" b="b"/>
            <a:pathLst>
              <a:path w="2287365" h="777704">
                <a:moveTo>
                  <a:pt x="0" y="0"/>
                </a:moveTo>
                <a:lnTo>
                  <a:pt x="2287365" y="0"/>
                </a:lnTo>
                <a:lnTo>
                  <a:pt x="2287365"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a:off x="10039046" y="6786200"/>
            <a:ext cx="1894813" cy="299725"/>
          </a:xfrm>
          <a:custGeom>
            <a:avLst/>
            <a:gdLst/>
            <a:ahLst/>
            <a:cxnLst/>
            <a:rect l="l" t="t" r="r" b="b"/>
            <a:pathLst>
              <a:path w="1894813" h="299725">
                <a:moveTo>
                  <a:pt x="0" y="0"/>
                </a:moveTo>
                <a:lnTo>
                  <a:pt x="1894813" y="0"/>
                </a:lnTo>
                <a:lnTo>
                  <a:pt x="1894813" y="299725"/>
                </a:lnTo>
                <a:lnTo>
                  <a:pt x="0" y="2997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rot="234807">
            <a:off x="9911006" y="8484445"/>
            <a:ext cx="1894813" cy="299725"/>
          </a:xfrm>
          <a:custGeom>
            <a:avLst/>
            <a:gdLst/>
            <a:ahLst/>
            <a:cxnLst/>
            <a:rect l="l" t="t" r="r" b="b"/>
            <a:pathLst>
              <a:path w="1894813" h="299725">
                <a:moveTo>
                  <a:pt x="0" y="0"/>
                </a:moveTo>
                <a:lnTo>
                  <a:pt x="1894813" y="0"/>
                </a:lnTo>
                <a:lnTo>
                  <a:pt x="1894813" y="299725"/>
                </a:lnTo>
                <a:lnTo>
                  <a:pt x="0" y="2997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7" name="Group 17"/>
          <p:cNvGrpSpPr/>
          <p:nvPr/>
        </p:nvGrpSpPr>
        <p:grpSpPr>
          <a:xfrm>
            <a:off x="12185185" y="6381680"/>
            <a:ext cx="4013534" cy="1430778"/>
            <a:chOff x="0" y="0"/>
            <a:chExt cx="1230498" cy="438658"/>
          </a:xfrm>
        </p:grpSpPr>
        <p:sp>
          <p:nvSpPr>
            <p:cNvPr id="18" name="Freeform 18"/>
            <p:cNvSpPr/>
            <p:nvPr/>
          </p:nvSpPr>
          <p:spPr>
            <a:xfrm>
              <a:off x="0" y="0"/>
              <a:ext cx="1230498" cy="438658"/>
            </a:xfrm>
            <a:custGeom>
              <a:avLst/>
              <a:gdLst/>
              <a:ahLst/>
              <a:cxnLst/>
              <a:rect l="l" t="t" r="r" b="b"/>
              <a:pathLst>
                <a:path w="1230498" h="438658">
                  <a:moveTo>
                    <a:pt x="3858" y="0"/>
                  </a:moveTo>
                  <a:lnTo>
                    <a:pt x="1226641" y="0"/>
                  </a:lnTo>
                  <a:cubicBezTo>
                    <a:pt x="1227664" y="0"/>
                    <a:pt x="1228645" y="406"/>
                    <a:pt x="1229368" y="1130"/>
                  </a:cubicBezTo>
                  <a:cubicBezTo>
                    <a:pt x="1230092" y="1853"/>
                    <a:pt x="1230498" y="2835"/>
                    <a:pt x="1230498" y="3858"/>
                  </a:cubicBezTo>
                  <a:lnTo>
                    <a:pt x="1230498" y="434800"/>
                  </a:lnTo>
                  <a:cubicBezTo>
                    <a:pt x="1230498" y="436931"/>
                    <a:pt x="1228771" y="438658"/>
                    <a:pt x="1226641" y="438658"/>
                  </a:cubicBezTo>
                  <a:lnTo>
                    <a:pt x="3858" y="438658"/>
                  </a:lnTo>
                  <a:cubicBezTo>
                    <a:pt x="2835" y="438658"/>
                    <a:pt x="1853" y="438252"/>
                    <a:pt x="1130" y="437528"/>
                  </a:cubicBezTo>
                  <a:cubicBezTo>
                    <a:pt x="406" y="436805"/>
                    <a:pt x="0" y="435824"/>
                    <a:pt x="0" y="434800"/>
                  </a:cubicBezTo>
                  <a:lnTo>
                    <a:pt x="0" y="3858"/>
                  </a:lnTo>
                  <a:cubicBezTo>
                    <a:pt x="0" y="1727"/>
                    <a:pt x="1727" y="0"/>
                    <a:pt x="3858" y="0"/>
                  </a:cubicBezTo>
                  <a:close/>
                </a:path>
              </a:pathLst>
            </a:custGeom>
            <a:solidFill>
              <a:srgbClr val="FFFFFF"/>
            </a:solidFill>
            <a:ln w="19050" cap="sq">
              <a:solidFill>
                <a:srgbClr val="000000"/>
              </a:solidFill>
              <a:prstDash val="solid"/>
              <a:miter/>
            </a:ln>
          </p:spPr>
          <p:txBody>
            <a:bodyPr/>
            <a:lstStyle/>
            <a:p>
              <a:endParaRPr lang="en-US"/>
            </a:p>
          </p:txBody>
        </p:sp>
        <p:sp>
          <p:nvSpPr>
            <p:cNvPr id="19" name="TextBox 19"/>
            <p:cNvSpPr txBox="1"/>
            <p:nvPr/>
          </p:nvSpPr>
          <p:spPr>
            <a:xfrm>
              <a:off x="0" y="-47625"/>
              <a:ext cx="1230498" cy="486283"/>
            </a:xfrm>
            <a:prstGeom prst="rect">
              <a:avLst/>
            </a:prstGeom>
          </p:spPr>
          <p:txBody>
            <a:bodyPr lIns="50800" tIns="50800" rIns="50800" bIns="50800" rtlCol="0" anchor="ctr"/>
            <a:lstStyle/>
            <a:p>
              <a:pPr algn="ctr">
                <a:lnSpc>
                  <a:spcPts val="3210"/>
                </a:lnSpc>
              </a:pPr>
              <a:endParaRPr/>
            </a:p>
          </p:txBody>
        </p:sp>
      </p:grpSp>
      <p:sp>
        <p:nvSpPr>
          <p:cNvPr id="20" name="Freeform 20"/>
          <p:cNvSpPr/>
          <p:nvPr/>
        </p:nvSpPr>
        <p:spPr>
          <a:xfrm>
            <a:off x="15873576" y="5981700"/>
            <a:ext cx="585624" cy="813367"/>
          </a:xfrm>
          <a:custGeom>
            <a:avLst/>
            <a:gdLst/>
            <a:ahLst/>
            <a:cxnLst/>
            <a:rect l="l" t="t" r="r" b="b"/>
            <a:pathLst>
              <a:path w="585624" h="813367">
                <a:moveTo>
                  <a:pt x="0" y="0"/>
                </a:moveTo>
                <a:lnTo>
                  <a:pt x="585624" y="0"/>
                </a:lnTo>
                <a:lnTo>
                  <a:pt x="585624" y="813367"/>
                </a:lnTo>
                <a:lnTo>
                  <a:pt x="0" y="8133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1" name="Group 21"/>
          <p:cNvGrpSpPr/>
          <p:nvPr/>
        </p:nvGrpSpPr>
        <p:grpSpPr>
          <a:xfrm>
            <a:off x="12098352" y="8132322"/>
            <a:ext cx="4013534" cy="1430778"/>
            <a:chOff x="0" y="0"/>
            <a:chExt cx="1230498" cy="438658"/>
          </a:xfrm>
        </p:grpSpPr>
        <p:sp>
          <p:nvSpPr>
            <p:cNvPr id="22" name="Freeform 22"/>
            <p:cNvSpPr/>
            <p:nvPr/>
          </p:nvSpPr>
          <p:spPr>
            <a:xfrm>
              <a:off x="0" y="0"/>
              <a:ext cx="1230498" cy="438658"/>
            </a:xfrm>
            <a:custGeom>
              <a:avLst/>
              <a:gdLst/>
              <a:ahLst/>
              <a:cxnLst/>
              <a:rect l="l" t="t" r="r" b="b"/>
              <a:pathLst>
                <a:path w="1230498" h="438658">
                  <a:moveTo>
                    <a:pt x="3858" y="0"/>
                  </a:moveTo>
                  <a:lnTo>
                    <a:pt x="1226641" y="0"/>
                  </a:lnTo>
                  <a:cubicBezTo>
                    <a:pt x="1227664" y="0"/>
                    <a:pt x="1228645" y="406"/>
                    <a:pt x="1229368" y="1130"/>
                  </a:cubicBezTo>
                  <a:cubicBezTo>
                    <a:pt x="1230092" y="1853"/>
                    <a:pt x="1230498" y="2835"/>
                    <a:pt x="1230498" y="3858"/>
                  </a:cubicBezTo>
                  <a:lnTo>
                    <a:pt x="1230498" y="434800"/>
                  </a:lnTo>
                  <a:cubicBezTo>
                    <a:pt x="1230498" y="436931"/>
                    <a:pt x="1228771" y="438658"/>
                    <a:pt x="1226641" y="438658"/>
                  </a:cubicBezTo>
                  <a:lnTo>
                    <a:pt x="3858" y="438658"/>
                  </a:lnTo>
                  <a:cubicBezTo>
                    <a:pt x="2835" y="438658"/>
                    <a:pt x="1853" y="438252"/>
                    <a:pt x="1130" y="437528"/>
                  </a:cubicBezTo>
                  <a:cubicBezTo>
                    <a:pt x="406" y="436805"/>
                    <a:pt x="0" y="435824"/>
                    <a:pt x="0" y="434800"/>
                  </a:cubicBezTo>
                  <a:lnTo>
                    <a:pt x="0" y="3858"/>
                  </a:lnTo>
                  <a:cubicBezTo>
                    <a:pt x="0" y="1727"/>
                    <a:pt x="1727" y="0"/>
                    <a:pt x="3858" y="0"/>
                  </a:cubicBezTo>
                  <a:close/>
                </a:path>
              </a:pathLst>
            </a:custGeom>
            <a:solidFill>
              <a:srgbClr val="FFFFFF"/>
            </a:solidFill>
            <a:ln w="19050" cap="sq">
              <a:solidFill>
                <a:srgbClr val="000000"/>
              </a:solidFill>
              <a:prstDash val="solid"/>
              <a:miter/>
            </a:ln>
          </p:spPr>
          <p:txBody>
            <a:bodyPr/>
            <a:lstStyle/>
            <a:p>
              <a:endParaRPr lang="en-US"/>
            </a:p>
          </p:txBody>
        </p:sp>
        <p:sp>
          <p:nvSpPr>
            <p:cNvPr id="23" name="TextBox 23"/>
            <p:cNvSpPr txBox="1"/>
            <p:nvPr/>
          </p:nvSpPr>
          <p:spPr>
            <a:xfrm>
              <a:off x="0" y="-47625"/>
              <a:ext cx="1230498" cy="486283"/>
            </a:xfrm>
            <a:prstGeom prst="rect">
              <a:avLst/>
            </a:prstGeom>
          </p:spPr>
          <p:txBody>
            <a:bodyPr lIns="50800" tIns="50800" rIns="50800" bIns="50800" rtlCol="0" anchor="ctr"/>
            <a:lstStyle/>
            <a:p>
              <a:pPr algn="ctr">
                <a:lnSpc>
                  <a:spcPts val="3210"/>
                </a:lnSpc>
              </a:pPr>
              <a:endParaRPr/>
            </a:p>
          </p:txBody>
        </p:sp>
      </p:grpSp>
      <p:sp>
        <p:nvSpPr>
          <p:cNvPr id="24" name="Freeform 24"/>
          <p:cNvSpPr/>
          <p:nvPr/>
        </p:nvSpPr>
        <p:spPr>
          <a:xfrm>
            <a:off x="15797376" y="7987733"/>
            <a:ext cx="585624" cy="813367"/>
          </a:xfrm>
          <a:custGeom>
            <a:avLst/>
            <a:gdLst/>
            <a:ahLst/>
            <a:cxnLst/>
            <a:rect l="l" t="t" r="r" b="b"/>
            <a:pathLst>
              <a:path w="585624" h="813367">
                <a:moveTo>
                  <a:pt x="0" y="0"/>
                </a:moveTo>
                <a:lnTo>
                  <a:pt x="585624" y="0"/>
                </a:lnTo>
                <a:lnTo>
                  <a:pt x="585624" y="813367"/>
                </a:lnTo>
                <a:lnTo>
                  <a:pt x="0" y="8133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5" name="Freeform 25"/>
          <p:cNvSpPr/>
          <p:nvPr/>
        </p:nvSpPr>
        <p:spPr>
          <a:xfrm rot="-2790442" flipH="1">
            <a:off x="11163603" y="2882628"/>
            <a:ext cx="2043165" cy="1675395"/>
          </a:xfrm>
          <a:custGeom>
            <a:avLst/>
            <a:gdLst/>
            <a:ahLst/>
            <a:cxnLst/>
            <a:rect l="l" t="t" r="r" b="b"/>
            <a:pathLst>
              <a:path w="2043165" h="1675395">
                <a:moveTo>
                  <a:pt x="2043164" y="0"/>
                </a:moveTo>
                <a:lnTo>
                  <a:pt x="0" y="0"/>
                </a:lnTo>
                <a:lnTo>
                  <a:pt x="0" y="1675395"/>
                </a:lnTo>
                <a:lnTo>
                  <a:pt x="2043164" y="1675395"/>
                </a:lnTo>
                <a:lnTo>
                  <a:pt x="2043164"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6" name="Freeform 26"/>
          <p:cNvSpPr/>
          <p:nvPr/>
        </p:nvSpPr>
        <p:spPr>
          <a:xfrm>
            <a:off x="13619844" y="2525097"/>
            <a:ext cx="2872450" cy="3003512"/>
          </a:xfrm>
          <a:custGeom>
            <a:avLst/>
            <a:gdLst/>
            <a:ahLst/>
            <a:cxnLst/>
            <a:rect l="l" t="t" r="r" b="b"/>
            <a:pathLst>
              <a:path w="2872450" h="3003512">
                <a:moveTo>
                  <a:pt x="0" y="0"/>
                </a:moveTo>
                <a:lnTo>
                  <a:pt x="2872450" y="0"/>
                </a:lnTo>
                <a:lnTo>
                  <a:pt x="2872450" y="3003512"/>
                </a:lnTo>
                <a:lnTo>
                  <a:pt x="0" y="300351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8" name="TextBox 28"/>
          <p:cNvSpPr txBox="1"/>
          <p:nvPr/>
        </p:nvSpPr>
        <p:spPr>
          <a:xfrm>
            <a:off x="1810908" y="2652856"/>
            <a:ext cx="3116269" cy="423193"/>
          </a:xfrm>
          <a:prstGeom prst="rect">
            <a:avLst/>
          </a:prstGeom>
        </p:spPr>
        <p:txBody>
          <a:bodyPr lIns="0" tIns="0" rIns="0" bIns="0" rtlCol="0" anchor="t">
            <a:spAutoFit/>
          </a:bodyPr>
          <a:lstStyle/>
          <a:p>
            <a:pPr marL="0" lvl="0" indent="0" algn="ctr">
              <a:lnSpc>
                <a:spcPts val="3282"/>
              </a:lnSpc>
              <a:spcBef>
                <a:spcPct val="0"/>
              </a:spcBef>
            </a:pPr>
            <a:r>
              <a:rPr lang="en-US" sz="1772" b="1" dirty="0">
                <a:solidFill>
                  <a:srgbClr val="01070A"/>
                </a:solidFill>
                <a:latin typeface="Dosis"/>
              </a:rPr>
              <a:t>Data</a:t>
            </a:r>
            <a:r>
              <a:rPr lang="en-US" sz="2344" dirty="0">
                <a:solidFill>
                  <a:srgbClr val="01070A"/>
                </a:solidFill>
                <a:latin typeface="Carelia"/>
              </a:rPr>
              <a:t> </a:t>
            </a:r>
            <a:r>
              <a:rPr lang="en-US" sz="1772" b="1" dirty="0">
                <a:solidFill>
                  <a:srgbClr val="01070A"/>
                </a:solidFill>
                <a:latin typeface="Dosis"/>
              </a:rPr>
              <a:t>Consistency</a:t>
            </a:r>
            <a:endParaRPr lang="en-US" sz="1772" b="1" dirty="0">
              <a:solidFill>
                <a:srgbClr val="01070A"/>
              </a:solidFill>
              <a:latin typeface="Dosis"/>
              <a:sym typeface="Carelia"/>
            </a:endParaRPr>
          </a:p>
        </p:txBody>
      </p:sp>
      <p:sp>
        <p:nvSpPr>
          <p:cNvPr id="29" name="TextBox 29"/>
          <p:cNvSpPr txBox="1"/>
          <p:nvPr/>
        </p:nvSpPr>
        <p:spPr>
          <a:xfrm>
            <a:off x="2249126" y="3180390"/>
            <a:ext cx="2410089" cy="1894558"/>
          </a:xfrm>
          <a:prstGeom prst="rect">
            <a:avLst/>
          </a:prstGeom>
        </p:spPr>
        <p:txBody>
          <a:bodyPr lIns="0" tIns="0" rIns="0" bIns="0" rtlCol="0" anchor="t">
            <a:spAutoFit/>
          </a:bodyPr>
          <a:lstStyle/>
          <a:p>
            <a:pPr algn="ctr">
              <a:lnSpc>
                <a:spcPts val="2481"/>
              </a:lnSpc>
            </a:pPr>
            <a:r>
              <a:rPr lang="en-US" sz="1772" dirty="0">
                <a:solidFill>
                  <a:srgbClr val="01070A"/>
                </a:solidFill>
                <a:latin typeface="Dosis"/>
              </a:rPr>
              <a:t>Ensuring data consistency across different tables (e.g., preventing duplicate book records, updating related records when a member's information changes).</a:t>
            </a:r>
            <a:r>
              <a:rPr lang="en-US" sz="1772" dirty="0">
                <a:solidFill>
                  <a:srgbClr val="01070A"/>
                </a:solidFill>
                <a:latin typeface="Dosis"/>
                <a:sym typeface="Dosis"/>
              </a:rPr>
              <a:t>.</a:t>
            </a:r>
          </a:p>
        </p:txBody>
      </p:sp>
      <p:sp>
        <p:nvSpPr>
          <p:cNvPr id="31" name="TextBox 31"/>
          <p:cNvSpPr txBox="1"/>
          <p:nvPr/>
        </p:nvSpPr>
        <p:spPr>
          <a:xfrm>
            <a:off x="8246151" y="3334355"/>
            <a:ext cx="1812798" cy="1384995"/>
          </a:xfrm>
          <a:prstGeom prst="rect">
            <a:avLst/>
          </a:prstGeom>
        </p:spPr>
        <p:txBody>
          <a:bodyPr wrap="square" lIns="0" tIns="0" rIns="0" bIns="0" rtlCol="0" anchor="t">
            <a:spAutoFit/>
          </a:bodyPr>
          <a:lstStyle/>
          <a:p>
            <a:pPr algn="ctr"/>
            <a:r>
              <a:rPr lang="en-US" dirty="0">
                <a:solidFill>
                  <a:srgbClr val="01070A"/>
                </a:solidFill>
                <a:latin typeface="Dosis"/>
              </a:rPr>
              <a:t>Use database constraints (e.g., foreign keys) to enforce data integrity.</a:t>
            </a:r>
            <a:r>
              <a:rPr lang="en-US" dirty="0">
                <a:solidFill>
                  <a:srgbClr val="01070A"/>
                </a:solidFill>
                <a:latin typeface="Dosis"/>
                <a:sym typeface="Dosis"/>
              </a:rPr>
              <a:t>.</a:t>
            </a:r>
          </a:p>
        </p:txBody>
      </p:sp>
      <p:sp>
        <p:nvSpPr>
          <p:cNvPr id="33" name="TextBox 33"/>
          <p:cNvSpPr txBox="1"/>
          <p:nvPr/>
        </p:nvSpPr>
        <p:spPr>
          <a:xfrm>
            <a:off x="7467600" y="6605960"/>
            <a:ext cx="2219518" cy="2423740"/>
          </a:xfrm>
          <a:prstGeom prst="rect">
            <a:avLst/>
          </a:prstGeom>
        </p:spPr>
        <p:txBody>
          <a:bodyPr wrap="square" lIns="0" tIns="0" rIns="0" bIns="0" rtlCol="0" anchor="t">
            <a:spAutoFit/>
          </a:bodyPr>
          <a:lstStyle/>
          <a:p>
            <a:pPr algn="ctr">
              <a:lnSpc>
                <a:spcPts val="2075"/>
              </a:lnSpc>
            </a:pPr>
            <a:r>
              <a:rPr lang="en-US" dirty="0">
                <a:solidFill>
                  <a:srgbClr val="01070A"/>
                </a:solidFill>
                <a:latin typeface="Dosis"/>
              </a:rPr>
              <a:t>The logic for calculating penalties based on the return date was encapsulated in a service class (</a:t>
            </a:r>
            <a:r>
              <a:rPr lang="en-US" dirty="0" err="1">
                <a:solidFill>
                  <a:srgbClr val="01070A"/>
                </a:solidFill>
                <a:latin typeface="Dosis"/>
              </a:rPr>
              <a:t>PenaltyService</a:t>
            </a:r>
            <a:r>
              <a:rPr lang="en-US" dirty="0">
                <a:solidFill>
                  <a:srgbClr val="01070A"/>
                </a:solidFill>
                <a:latin typeface="Dosis"/>
              </a:rPr>
              <a:t>), which handled all business rules related to due dates, grace periods, and penalty rates</a:t>
            </a:r>
            <a:endParaRPr lang="en-US" dirty="0">
              <a:solidFill>
                <a:srgbClr val="01070A"/>
              </a:solidFill>
              <a:latin typeface="Dosis"/>
              <a:sym typeface="Dosis"/>
            </a:endParaRPr>
          </a:p>
        </p:txBody>
      </p:sp>
      <p:sp>
        <p:nvSpPr>
          <p:cNvPr id="34" name="TextBox 34"/>
          <p:cNvSpPr txBox="1"/>
          <p:nvPr/>
        </p:nvSpPr>
        <p:spPr>
          <a:xfrm>
            <a:off x="12333246" y="6438900"/>
            <a:ext cx="3516354" cy="1346522"/>
          </a:xfrm>
          <a:prstGeom prst="rect">
            <a:avLst/>
          </a:prstGeom>
        </p:spPr>
        <p:txBody>
          <a:bodyPr wrap="square" lIns="0" tIns="0" rIns="0" bIns="0" rtlCol="0" anchor="t">
            <a:spAutoFit/>
          </a:bodyPr>
          <a:lstStyle/>
          <a:p>
            <a:pPr algn="just">
              <a:lnSpc>
                <a:spcPts val="2075"/>
              </a:lnSpc>
            </a:pPr>
            <a:r>
              <a:rPr lang="en-US" dirty="0">
                <a:solidFill>
                  <a:srgbClr val="01070A"/>
                </a:solidFill>
                <a:latin typeface="Dosis"/>
              </a:rPr>
              <a:t>The service was thoroughly tested to ensure it worked for all scenarios, including edge cases where books were returned right on the due date or with significant delays. </a:t>
            </a:r>
            <a:endParaRPr lang="en-US" dirty="0">
              <a:solidFill>
                <a:srgbClr val="01070A"/>
              </a:solidFill>
              <a:latin typeface="Dosis"/>
              <a:sym typeface="Dosis"/>
            </a:endParaRPr>
          </a:p>
        </p:txBody>
      </p:sp>
      <p:sp>
        <p:nvSpPr>
          <p:cNvPr id="35" name="TextBox 35"/>
          <p:cNvSpPr txBox="1"/>
          <p:nvPr/>
        </p:nvSpPr>
        <p:spPr>
          <a:xfrm>
            <a:off x="12248184" y="8324404"/>
            <a:ext cx="3549192" cy="807913"/>
          </a:xfrm>
          <a:prstGeom prst="rect">
            <a:avLst/>
          </a:prstGeom>
        </p:spPr>
        <p:txBody>
          <a:bodyPr wrap="square" lIns="0" tIns="0" rIns="0" bIns="0" rtlCol="0" anchor="t">
            <a:spAutoFit/>
          </a:bodyPr>
          <a:lstStyle/>
          <a:p>
            <a:pPr algn="just">
              <a:lnSpc>
                <a:spcPts val="2075"/>
              </a:lnSpc>
            </a:pPr>
            <a:r>
              <a:rPr lang="en-US" dirty="0">
                <a:solidFill>
                  <a:srgbClr val="01070A"/>
                </a:solidFill>
                <a:latin typeface="Dosis"/>
              </a:rPr>
              <a:t>This approach centralized the penalty logic and made it easier to manage and modify in the future</a:t>
            </a:r>
            <a:endParaRPr lang="en-US" dirty="0">
              <a:solidFill>
                <a:srgbClr val="01070A"/>
              </a:solidFill>
              <a:latin typeface="Dosis"/>
              <a:sym typeface="Dosis"/>
            </a:endParaRPr>
          </a:p>
        </p:txBody>
      </p:sp>
      <p:sp>
        <p:nvSpPr>
          <p:cNvPr id="36" name="TextBox 36"/>
          <p:cNvSpPr txBox="1"/>
          <p:nvPr/>
        </p:nvSpPr>
        <p:spPr>
          <a:xfrm>
            <a:off x="14407420" y="3507027"/>
            <a:ext cx="1530784" cy="1224631"/>
          </a:xfrm>
          <a:prstGeom prst="rect">
            <a:avLst/>
          </a:prstGeom>
        </p:spPr>
        <p:txBody>
          <a:bodyPr wrap="square" lIns="0" tIns="0" rIns="0" bIns="0" rtlCol="0" anchor="t">
            <a:spAutoFit/>
          </a:bodyPr>
          <a:lstStyle/>
          <a:p>
            <a:pPr algn="ctr"/>
            <a:r>
              <a:rPr lang="en-US" sz="1572" dirty="0">
                <a:solidFill>
                  <a:srgbClr val="01070A"/>
                </a:solidFill>
                <a:latin typeface="Dosis"/>
              </a:rPr>
              <a:t>Optimize database queries using indexes and query tuning techniques.</a:t>
            </a:r>
          </a:p>
          <a:p>
            <a:pPr algn="ctr">
              <a:lnSpc>
                <a:spcPts val="2201"/>
              </a:lnSpc>
            </a:pPr>
            <a:endParaRPr lang="en-US" sz="1572" u="none" strike="noStrike" dirty="0">
              <a:solidFill>
                <a:srgbClr val="01070A"/>
              </a:solidFill>
              <a:latin typeface="Dosis"/>
              <a:ea typeface="Dosis"/>
              <a:cs typeface="Dosis"/>
              <a:sym typeface="Dosis"/>
            </a:endParaRPr>
          </a:p>
        </p:txBody>
      </p:sp>
      <p:grpSp>
        <p:nvGrpSpPr>
          <p:cNvPr id="37" name="Group 4">
            <a:extLst>
              <a:ext uri="{FF2B5EF4-FFF2-40B4-BE49-F238E27FC236}">
                <a16:creationId xmlns:a16="http://schemas.microsoft.com/office/drawing/2014/main" id="{D7D6688A-3329-74BC-62C2-A50B1F00BAA8}"/>
              </a:ext>
            </a:extLst>
          </p:cNvPr>
          <p:cNvGrpSpPr/>
          <p:nvPr/>
        </p:nvGrpSpPr>
        <p:grpSpPr>
          <a:xfrm rot="93123">
            <a:off x="1492735" y="6278032"/>
            <a:ext cx="3284837" cy="3698461"/>
            <a:chOff x="0" y="0"/>
            <a:chExt cx="1006794" cy="1570479"/>
          </a:xfrm>
        </p:grpSpPr>
        <p:sp>
          <p:nvSpPr>
            <p:cNvPr id="38" name="Freeform 5">
              <a:extLst>
                <a:ext uri="{FF2B5EF4-FFF2-40B4-BE49-F238E27FC236}">
                  <a16:creationId xmlns:a16="http://schemas.microsoft.com/office/drawing/2014/main" id="{2F439ED5-D955-E19B-8B9D-D3A424DF110E}"/>
                </a:ext>
              </a:extLst>
            </p:cNvPr>
            <p:cNvSpPr/>
            <p:nvPr/>
          </p:nvSpPr>
          <p:spPr>
            <a:xfrm>
              <a:off x="0" y="0"/>
              <a:ext cx="1006794" cy="1570479"/>
            </a:xfrm>
            <a:custGeom>
              <a:avLst/>
              <a:gdLst/>
              <a:ahLst/>
              <a:cxnLst/>
              <a:rect l="l" t="t" r="r" b="b"/>
              <a:pathLst>
                <a:path w="1006794" h="1570479">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39" name="TextBox 6">
              <a:extLst>
                <a:ext uri="{FF2B5EF4-FFF2-40B4-BE49-F238E27FC236}">
                  <a16:creationId xmlns:a16="http://schemas.microsoft.com/office/drawing/2014/main" id="{65582457-7FDE-ED09-2F99-762D8DEA7366}"/>
                </a:ext>
              </a:extLst>
            </p:cNvPr>
            <p:cNvSpPr txBox="1"/>
            <p:nvPr/>
          </p:nvSpPr>
          <p:spPr>
            <a:xfrm>
              <a:off x="0" y="-47625"/>
              <a:ext cx="1006794" cy="161810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40" name="Group 7">
            <a:extLst>
              <a:ext uri="{FF2B5EF4-FFF2-40B4-BE49-F238E27FC236}">
                <a16:creationId xmlns:a16="http://schemas.microsoft.com/office/drawing/2014/main" id="{414F6E0A-22FA-8AEF-E76B-6A954FA5505C}"/>
              </a:ext>
            </a:extLst>
          </p:cNvPr>
          <p:cNvGrpSpPr/>
          <p:nvPr/>
        </p:nvGrpSpPr>
        <p:grpSpPr>
          <a:xfrm>
            <a:off x="1371600" y="6147232"/>
            <a:ext cx="3283874" cy="3684946"/>
            <a:chOff x="0" y="0"/>
            <a:chExt cx="1006794" cy="1595006"/>
          </a:xfrm>
        </p:grpSpPr>
        <p:sp>
          <p:nvSpPr>
            <p:cNvPr id="41" name="Freeform 8">
              <a:extLst>
                <a:ext uri="{FF2B5EF4-FFF2-40B4-BE49-F238E27FC236}">
                  <a16:creationId xmlns:a16="http://schemas.microsoft.com/office/drawing/2014/main" id="{F6A9FAF2-0C31-2F75-05F8-F56402A56934}"/>
                </a:ext>
              </a:extLst>
            </p:cNvPr>
            <p:cNvSpPr/>
            <p:nvPr/>
          </p:nvSpPr>
          <p:spPr>
            <a:xfrm>
              <a:off x="0" y="0"/>
              <a:ext cx="1006794" cy="1595006"/>
            </a:xfrm>
            <a:custGeom>
              <a:avLst/>
              <a:gdLst/>
              <a:ahLst/>
              <a:cxnLst/>
              <a:rect l="l" t="t" r="r" b="b"/>
              <a:pathLst>
                <a:path w="1006794" h="1595006">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txBody>
            <a:bodyPr/>
            <a:lstStyle/>
            <a:p>
              <a:endParaRPr lang="en-US"/>
            </a:p>
          </p:txBody>
        </p:sp>
        <p:sp>
          <p:nvSpPr>
            <p:cNvPr id="42" name="TextBox 9">
              <a:extLst>
                <a:ext uri="{FF2B5EF4-FFF2-40B4-BE49-F238E27FC236}">
                  <a16:creationId xmlns:a16="http://schemas.microsoft.com/office/drawing/2014/main" id="{29401AAC-19B7-0910-E27B-AB51223E80C5}"/>
                </a:ext>
              </a:extLst>
            </p:cNvPr>
            <p:cNvSpPr txBox="1"/>
            <p:nvPr/>
          </p:nvSpPr>
          <p:spPr>
            <a:xfrm>
              <a:off x="0" y="-47625"/>
              <a:ext cx="1006794" cy="1642631"/>
            </a:xfrm>
            <a:prstGeom prst="rect">
              <a:avLst/>
            </a:prstGeom>
          </p:spPr>
          <p:txBody>
            <a:bodyPr lIns="50800" tIns="50800" rIns="50800" bIns="50800" rtlCol="0" anchor="ctr"/>
            <a:lstStyle/>
            <a:p>
              <a:pPr algn="ctr">
                <a:lnSpc>
                  <a:spcPts val="3210"/>
                </a:lnSpc>
              </a:pPr>
              <a:endParaRPr/>
            </a:p>
          </p:txBody>
        </p:sp>
      </p:grpSp>
      <p:sp>
        <p:nvSpPr>
          <p:cNvPr id="43" name="Freeform 10">
            <a:extLst>
              <a:ext uri="{FF2B5EF4-FFF2-40B4-BE49-F238E27FC236}">
                <a16:creationId xmlns:a16="http://schemas.microsoft.com/office/drawing/2014/main" id="{58117580-0526-EBCE-09D7-043EF14C79AA}"/>
              </a:ext>
            </a:extLst>
          </p:cNvPr>
          <p:cNvSpPr/>
          <p:nvPr/>
        </p:nvSpPr>
        <p:spPr>
          <a:xfrm rot="-78655">
            <a:off x="2137274" y="5952860"/>
            <a:ext cx="1752527" cy="388742"/>
          </a:xfrm>
          <a:custGeom>
            <a:avLst/>
            <a:gdLst/>
            <a:ahLst/>
            <a:cxnLst/>
            <a:rect l="l" t="t" r="r" b="b"/>
            <a:pathLst>
              <a:path w="1752527" h="388742">
                <a:moveTo>
                  <a:pt x="0" y="0"/>
                </a:moveTo>
                <a:lnTo>
                  <a:pt x="1752527" y="0"/>
                </a:lnTo>
                <a:lnTo>
                  <a:pt x="1752527" y="388742"/>
                </a:lnTo>
                <a:lnTo>
                  <a:pt x="0" y="388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4" name="TextBox 28">
            <a:extLst>
              <a:ext uri="{FF2B5EF4-FFF2-40B4-BE49-F238E27FC236}">
                <a16:creationId xmlns:a16="http://schemas.microsoft.com/office/drawing/2014/main" id="{F95379F7-F718-8ED0-09CB-24EC9B1C80F4}"/>
              </a:ext>
            </a:extLst>
          </p:cNvPr>
          <p:cNvSpPr txBox="1"/>
          <p:nvPr/>
        </p:nvSpPr>
        <p:spPr>
          <a:xfrm>
            <a:off x="1455403" y="6362700"/>
            <a:ext cx="3116269" cy="579582"/>
          </a:xfrm>
          <a:prstGeom prst="rect">
            <a:avLst/>
          </a:prstGeom>
        </p:spPr>
        <p:txBody>
          <a:bodyPr lIns="0" tIns="0" rIns="0" bIns="0" rtlCol="0" anchor="t">
            <a:spAutoFit/>
          </a:bodyPr>
          <a:lstStyle/>
          <a:p>
            <a:pPr algn="ctr">
              <a:lnSpc>
                <a:spcPct val="107000"/>
              </a:lnSpc>
              <a:spcAft>
                <a:spcPts val="800"/>
              </a:spcAft>
            </a:pPr>
            <a:r>
              <a:rPr lang="en-US" sz="1772" b="1" dirty="0">
                <a:solidFill>
                  <a:srgbClr val="01070A"/>
                </a:solidFill>
                <a:latin typeface="Dosis"/>
              </a:rPr>
              <a:t>Penalties and Return Date Calculations</a:t>
            </a:r>
          </a:p>
        </p:txBody>
      </p:sp>
      <p:sp>
        <p:nvSpPr>
          <p:cNvPr id="45" name="TextBox 29">
            <a:extLst>
              <a:ext uri="{FF2B5EF4-FFF2-40B4-BE49-F238E27FC236}">
                <a16:creationId xmlns:a16="http://schemas.microsoft.com/office/drawing/2014/main" id="{B826E361-4565-9912-5EDB-C3AB67ABCC27}"/>
              </a:ext>
            </a:extLst>
          </p:cNvPr>
          <p:cNvSpPr txBox="1"/>
          <p:nvPr/>
        </p:nvSpPr>
        <p:spPr>
          <a:xfrm>
            <a:off x="1455403" y="7108479"/>
            <a:ext cx="3116269" cy="2530821"/>
          </a:xfrm>
          <a:prstGeom prst="rect">
            <a:avLst/>
          </a:prstGeom>
        </p:spPr>
        <p:txBody>
          <a:bodyPr wrap="square" lIns="0" tIns="0" rIns="0" bIns="0" rtlCol="0" anchor="t">
            <a:spAutoFit/>
          </a:bodyPr>
          <a:lstStyle/>
          <a:p>
            <a:pPr algn="ctr">
              <a:lnSpc>
                <a:spcPts val="2481"/>
              </a:lnSpc>
            </a:pPr>
            <a:r>
              <a:rPr lang="en-US" sz="1600" dirty="0">
                <a:solidFill>
                  <a:srgbClr val="01070A"/>
                </a:solidFill>
                <a:latin typeface="Dosis"/>
              </a:rPr>
              <a:t>Calculating penalties based on the due date of book returns</a:t>
            </a:r>
          </a:p>
          <a:p>
            <a:pPr algn="ctr">
              <a:lnSpc>
                <a:spcPts val="2481"/>
              </a:lnSpc>
            </a:pPr>
            <a:r>
              <a:rPr lang="en-US" sz="1600" dirty="0">
                <a:solidFill>
                  <a:srgbClr val="01070A"/>
                </a:solidFill>
                <a:latin typeface="Dosis"/>
              </a:rPr>
              <a:t>involved complex logic, particularly  when taking into account grace periods, exceptions for holidays, and different penalty rates for overdue days. </a:t>
            </a:r>
          </a:p>
          <a:p>
            <a:pPr algn="ctr">
              <a:lnSpc>
                <a:spcPts val="2481"/>
              </a:lnSpc>
            </a:pPr>
            <a:r>
              <a:rPr lang="en-US" sz="1600" dirty="0">
                <a:solidFill>
                  <a:srgbClr val="01070A"/>
                </a:solidFill>
                <a:latin typeface="Dosis"/>
              </a:rPr>
              <a:t>Ensuring this logic worked smoothly required thorough testing and validation</a:t>
            </a:r>
            <a:endParaRPr lang="en-US" sz="1600" dirty="0">
              <a:solidFill>
                <a:srgbClr val="01070A"/>
              </a:solidFill>
              <a:latin typeface="Dosis"/>
              <a:sym typeface="Dosis"/>
            </a:endParaRPr>
          </a:p>
        </p:txBody>
      </p:sp>
      <p:pic>
        <p:nvPicPr>
          <p:cNvPr id="46" name="Picture 45">
            <a:extLst>
              <a:ext uri="{FF2B5EF4-FFF2-40B4-BE49-F238E27FC236}">
                <a16:creationId xmlns:a16="http://schemas.microsoft.com/office/drawing/2014/main" id="{2E5FA60B-D108-1D53-8C16-F58202F1E1DA}"/>
              </a:ext>
            </a:extLst>
          </p:cNvPr>
          <p:cNvPicPr>
            <a:picLocks noChangeAspect="1"/>
          </p:cNvPicPr>
          <p:nvPr/>
        </p:nvPicPr>
        <p:blipFill>
          <a:blip r:embed="rId19"/>
          <a:stretch>
            <a:fillRect/>
          </a:stretch>
        </p:blipFill>
        <p:spPr>
          <a:xfrm>
            <a:off x="15559569" y="379657"/>
            <a:ext cx="1950590" cy="2273199"/>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US"/>
            </a:p>
          </p:txBody>
        </p:sp>
        <p:sp>
          <p:nvSpPr>
            <p:cNvPr id="5" name="TextBox 5"/>
            <p:cNvSpPr txBox="1"/>
            <p:nvPr/>
          </p:nvSpPr>
          <p:spPr>
            <a:xfrm>
              <a:off x="0" y="-47625"/>
              <a:ext cx="4816593" cy="2756958"/>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8" name="Freeform 8"/>
          <p:cNvSpPr/>
          <p:nvPr/>
        </p:nvSpPr>
        <p:spPr>
          <a:xfrm>
            <a:off x="1888889" y="3466756"/>
            <a:ext cx="2878900" cy="4388763"/>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txBody>
          <a:bodyPr/>
          <a:lstStyle/>
          <a:p>
            <a:endParaRPr lang="en-US"/>
          </a:p>
        </p:txBody>
      </p:sp>
      <p:sp>
        <p:nvSpPr>
          <p:cNvPr id="11" name="Freeform 11"/>
          <p:cNvSpPr/>
          <p:nvPr/>
        </p:nvSpPr>
        <p:spPr>
          <a:xfrm>
            <a:off x="5767580" y="3466757"/>
            <a:ext cx="2878900" cy="4388762"/>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txBody>
          <a:bodyPr/>
          <a:lstStyle/>
          <a:p>
            <a:endParaRPr lang="en-US"/>
          </a:p>
        </p:txBody>
      </p:sp>
      <p:sp>
        <p:nvSpPr>
          <p:cNvPr id="14" name="Freeform 14"/>
          <p:cNvSpPr/>
          <p:nvPr/>
        </p:nvSpPr>
        <p:spPr>
          <a:xfrm>
            <a:off x="9641520" y="3466757"/>
            <a:ext cx="2878900" cy="4388762"/>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txBody>
          <a:bodyPr/>
          <a:lstStyle/>
          <a:p>
            <a:endParaRPr lang="en-US"/>
          </a:p>
        </p:txBody>
      </p:sp>
      <p:sp>
        <p:nvSpPr>
          <p:cNvPr id="17" name="Freeform 17"/>
          <p:cNvSpPr/>
          <p:nvPr/>
        </p:nvSpPr>
        <p:spPr>
          <a:xfrm>
            <a:off x="13520211" y="3466756"/>
            <a:ext cx="2878900" cy="4388761"/>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txBody>
          <a:bodyPr/>
          <a:lstStyle/>
          <a:p>
            <a:endParaRPr lang="en-US"/>
          </a:p>
        </p:txBody>
      </p:sp>
      <p:grpSp>
        <p:nvGrpSpPr>
          <p:cNvPr id="18" name="Group 18"/>
          <p:cNvGrpSpPr/>
          <p:nvPr/>
        </p:nvGrpSpPr>
        <p:grpSpPr>
          <a:xfrm>
            <a:off x="2164661" y="3031124"/>
            <a:ext cx="2331139" cy="713847"/>
            <a:chOff x="-25044" y="-38100"/>
            <a:chExt cx="564206" cy="172773"/>
          </a:xfrm>
        </p:grpSpPr>
        <p:sp>
          <p:nvSpPr>
            <p:cNvPr id="19" name="Freeform 19"/>
            <p:cNvSpPr/>
            <p:nvPr/>
          </p:nvSpPr>
          <p:spPr>
            <a:xfrm>
              <a:off x="0" y="0"/>
              <a:ext cx="513202" cy="134673"/>
            </a:xfrm>
            <a:custGeom>
              <a:avLst/>
              <a:gdLst/>
              <a:ahLst/>
              <a:cxnLst/>
              <a:rect l="l" t="t" r="r" b="b"/>
              <a:pathLst>
                <a:path w="513202" h="134673">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txBody>
            <a:bodyPr/>
            <a:lstStyle/>
            <a:p>
              <a:endParaRPr lang="en-US" dirty="0"/>
            </a:p>
          </p:txBody>
        </p:sp>
        <p:sp>
          <p:nvSpPr>
            <p:cNvPr id="20" name="TextBox 20"/>
            <p:cNvSpPr txBox="1"/>
            <p:nvPr/>
          </p:nvSpPr>
          <p:spPr>
            <a:xfrm>
              <a:off x="-25044" y="-38100"/>
              <a:ext cx="564206" cy="172773"/>
            </a:xfrm>
            <a:prstGeom prst="rect">
              <a:avLst/>
            </a:prstGeom>
          </p:spPr>
          <p:txBody>
            <a:bodyPr lIns="50800" tIns="50800" rIns="50800" bIns="50800" rtlCol="0" anchor="ctr"/>
            <a:lstStyle/>
            <a:p>
              <a:pPr marL="0" lvl="1" indent="0" algn="ctr">
                <a:lnSpc>
                  <a:spcPts val="3041"/>
                </a:lnSpc>
                <a:spcBef>
                  <a:spcPct val="0"/>
                </a:spcBef>
              </a:pPr>
              <a:r>
                <a:rPr lang="en-US" sz="16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Real-Time Notifications</a:t>
              </a:r>
              <a:endParaRPr lang="en-US" sz="1600" b="1" dirty="0">
                <a:solidFill>
                  <a:schemeClr val="bg1"/>
                </a:solidFill>
                <a:latin typeface="Dosis Medium"/>
                <a:ea typeface="Dosis Medium"/>
                <a:cs typeface="Dosis Medium"/>
                <a:sym typeface="Dosis Medium"/>
              </a:endParaRPr>
            </a:p>
          </p:txBody>
        </p:sp>
      </p:grpSp>
      <p:grpSp>
        <p:nvGrpSpPr>
          <p:cNvPr id="21" name="Group 21"/>
          <p:cNvGrpSpPr/>
          <p:nvPr/>
        </p:nvGrpSpPr>
        <p:grpSpPr>
          <a:xfrm>
            <a:off x="6146827" y="3031124"/>
            <a:ext cx="2120405" cy="713847"/>
            <a:chOff x="0" y="-38100"/>
            <a:chExt cx="513202" cy="172773"/>
          </a:xfrm>
        </p:grpSpPr>
        <p:sp>
          <p:nvSpPr>
            <p:cNvPr id="22" name="Freeform 22"/>
            <p:cNvSpPr/>
            <p:nvPr/>
          </p:nvSpPr>
          <p:spPr>
            <a:xfrm>
              <a:off x="0" y="0"/>
              <a:ext cx="513202" cy="134673"/>
            </a:xfrm>
            <a:custGeom>
              <a:avLst/>
              <a:gdLst/>
              <a:ahLst/>
              <a:cxnLst/>
              <a:rect l="l" t="t" r="r" b="b"/>
              <a:pathLst>
                <a:path w="513202" h="134673">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txBody>
            <a:bodyPr/>
            <a:lstStyle/>
            <a:p>
              <a:endParaRPr lang="en-US"/>
            </a:p>
          </p:txBody>
        </p:sp>
        <p:sp>
          <p:nvSpPr>
            <p:cNvPr id="23" name="TextBox 23"/>
            <p:cNvSpPr txBox="1"/>
            <p:nvPr/>
          </p:nvSpPr>
          <p:spPr>
            <a:xfrm>
              <a:off x="0" y="-38100"/>
              <a:ext cx="513202" cy="172773"/>
            </a:xfrm>
            <a:prstGeom prst="rect">
              <a:avLst/>
            </a:prstGeom>
          </p:spPr>
          <p:txBody>
            <a:bodyPr lIns="50800" tIns="50800" rIns="50800" bIns="50800" rtlCol="0" anchor="ctr"/>
            <a:lstStyle/>
            <a:p>
              <a:pPr marL="0" lvl="1" indent="0" algn="ctr">
                <a:lnSpc>
                  <a:spcPts val="3041"/>
                </a:lnSpc>
                <a:spcBef>
                  <a:spcPct val="0"/>
                </a:spcBef>
              </a:pPr>
              <a:r>
                <a:rPr lang="en-US" sz="1600" b="1" dirty="0">
                  <a:solidFill>
                    <a:schemeClr val="bg1"/>
                  </a:solidFill>
                  <a:latin typeface="Calibri" panose="020F0502020204030204" pitchFamily="34" charset="0"/>
                  <a:cs typeface="Arial" panose="020B0604020202020204" pitchFamily="34" charset="0"/>
                </a:rPr>
                <a:t>Mobile App Integration</a:t>
              </a:r>
              <a:endParaRPr lang="en-US" sz="1600" b="1" dirty="0">
                <a:solidFill>
                  <a:schemeClr val="bg1"/>
                </a:solidFill>
                <a:latin typeface="Calibri" panose="020F0502020204030204" pitchFamily="34" charset="0"/>
                <a:cs typeface="Arial" panose="020B0604020202020204" pitchFamily="34" charset="0"/>
                <a:sym typeface="Dosis Medium"/>
              </a:endParaRPr>
            </a:p>
          </p:txBody>
        </p:sp>
      </p:grpSp>
      <p:grpSp>
        <p:nvGrpSpPr>
          <p:cNvPr id="24" name="Group 24"/>
          <p:cNvGrpSpPr/>
          <p:nvPr/>
        </p:nvGrpSpPr>
        <p:grpSpPr>
          <a:xfrm>
            <a:off x="9739636" y="3031124"/>
            <a:ext cx="2757164" cy="713847"/>
            <a:chOff x="-24233" y="-38100"/>
            <a:chExt cx="561359" cy="172773"/>
          </a:xfrm>
        </p:grpSpPr>
        <p:sp>
          <p:nvSpPr>
            <p:cNvPr id="25" name="Freeform 25"/>
            <p:cNvSpPr/>
            <p:nvPr/>
          </p:nvSpPr>
          <p:spPr>
            <a:xfrm>
              <a:off x="0" y="0"/>
              <a:ext cx="513202" cy="134673"/>
            </a:xfrm>
            <a:custGeom>
              <a:avLst/>
              <a:gdLst/>
              <a:ahLst/>
              <a:cxnLst/>
              <a:rect l="l" t="t" r="r" b="b"/>
              <a:pathLst>
                <a:path w="513202" h="134673">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txBody>
            <a:bodyPr/>
            <a:lstStyle/>
            <a:p>
              <a:endParaRPr lang="en-US"/>
            </a:p>
          </p:txBody>
        </p:sp>
        <p:sp>
          <p:nvSpPr>
            <p:cNvPr id="26" name="TextBox 26"/>
            <p:cNvSpPr txBox="1"/>
            <p:nvPr/>
          </p:nvSpPr>
          <p:spPr>
            <a:xfrm>
              <a:off x="-24233" y="-38100"/>
              <a:ext cx="561359" cy="172773"/>
            </a:xfrm>
            <a:prstGeom prst="rect">
              <a:avLst/>
            </a:prstGeom>
          </p:spPr>
          <p:txBody>
            <a:bodyPr lIns="50800" tIns="50800" rIns="50800" bIns="50800" rtlCol="0" anchor="ctr"/>
            <a:lstStyle/>
            <a:p>
              <a:pPr marL="0" lvl="1" algn="ctr">
                <a:lnSpc>
                  <a:spcPts val="3041"/>
                </a:lnSpc>
                <a:spcBef>
                  <a:spcPct val="0"/>
                </a:spcBef>
              </a:pPr>
              <a:r>
                <a:rPr lang="en-US" sz="1600" b="1" dirty="0">
                  <a:solidFill>
                    <a:schemeClr val="bg1"/>
                  </a:solidFill>
                  <a:latin typeface="Calibri" panose="020F0502020204030204" pitchFamily="34" charset="0"/>
                  <a:cs typeface="Arial" panose="020B0604020202020204" pitchFamily="34" charset="0"/>
                </a:rPr>
                <a:t>Advanced Search Features</a:t>
              </a:r>
              <a:endParaRPr lang="en-US" sz="1600" b="1" dirty="0">
                <a:solidFill>
                  <a:schemeClr val="bg1"/>
                </a:solidFill>
                <a:latin typeface="Calibri" panose="020F0502020204030204" pitchFamily="34" charset="0"/>
                <a:cs typeface="Arial" panose="020B0604020202020204" pitchFamily="34" charset="0"/>
                <a:sym typeface="Dosis Medium"/>
              </a:endParaRPr>
            </a:p>
          </p:txBody>
        </p:sp>
      </p:grpSp>
      <p:grpSp>
        <p:nvGrpSpPr>
          <p:cNvPr id="27" name="Group 27"/>
          <p:cNvGrpSpPr/>
          <p:nvPr/>
        </p:nvGrpSpPr>
        <p:grpSpPr>
          <a:xfrm>
            <a:off x="13846281" y="3031124"/>
            <a:ext cx="2231920" cy="713847"/>
            <a:chOff x="-13901" y="-38100"/>
            <a:chExt cx="540192" cy="172773"/>
          </a:xfrm>
        </p:grpSpPr>
        <p:sp>
          <p:nvSpPr>
            <p:cNvPr id="28" name="Freeform 28"/>
            <p:cNvSpPr/>
            <p:nvPr/>
          </p:nvSpPr>
          <p:spPr>
            <a:xfrm>
              <a:off x="0" y="0"/>
              <a:ext cx="513202" cy="134673"/>
            </a:xfrm>
            <a:custGeom>
              <a:avLst/>
              <a:gdLst/>
              <a:ahLst/>
              <a:cxnLst/>
              <a:rect l="l" t="t" r="r" b="b"/>
              <a:pathLst>
                <a:path w="513202" h="134673">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txBody>
            <a:bodyPr/>
            <a:lstStyle/>
            <a:p>
              <a:endParaRPr lang="en-US"/>
            </a:p>
          </p:txBody>
        </p:sp>
        <p:sp>
          <p:nvSpPr>
            <p:cNvPr id="29" name="TextBox 29"/>
            <p:cNvSpPr txBox="1"/>
            <p:nvPr/>
          </p:nvSpPr>
          <p:spPr>
            <a:xfrm>
              <a:off x="-13901" y="-38100"/>
              <a:ext cx="540192" cy="172773"/>
            </a:xfrm>
            <a:prstGeom prst="rect">
              <a:avLst/>
            </a:prstGeom>
          </p:spPr>
          <p:txBody>
            <a:bodyPr lIns="50800" tIns="50800" rIns="50800" bIns="50800" rtlCol="0" anchor="ctr"/>
            <a:lstStyle/>
            <a:p>
              <a:pPr marL="0" lvl="1" indent="0" algn="ctr">
                <a:lnSpc>
                  <a:spcPts val="3041"/>
                </a:lnSpc>
                <a:spcBef>
                  <a:spcPct val="0"/>
                </a:spcBef>
              </a:pPr>
              <a:r>
                <a:rPr lang="en-US" sz="1600" b="1" dirty="0">
                  <a:solidFill>
                    <a:schemeClr val="bg1"/>
                  </a:solidFill>
                  <a:latin typeface="Calibri" panose="020F0502020204030204" pitchFamily="34" charset="0"/>
                  <a:cs typeface="Arial" panose="020B0604020202020204" pitchFamily="34" charset="0"/>
                </a:rPr>
                <a:t>Multi-Language Support</a:t>
              </a:r>
              <a:endParaRPr lang="en-US" sz="1600" b="1" dirty="0">
                <a:solidFill>
                  <a:schemeClr val="bg1"/>
                </a:solidFill>
                <a:latin typeface="Calibri" panose="020F0502020204030204" pitchFamily="34" charset="0"/>
                <a:cs typeface="Arial" panose="020B0604020202020204" pitchFamily="34" charset="0"/>
                <a:sym typeface="Dosis Medium"/>
              </a:endParaRPr>
            </a:p>
          </p:txBody>
        </p:sp>
      </p:grpSp>
      <p:sp>
        <p:nvSpPr>
          <p:cNvPr id="30" name="TextBox 30"/>
          <p:cNvSpPr txBox="1"/>
          <p:nvPr/>
        </p:nvSpPr>
        <p:spPr>
          <a:xfrm>
            <a:off x="2856448" y="1551090"/>
            <a:ext cx="12612151" cy="1141338"/>
          </a:xfrm>
          <a:prstGeom prst="rect">
            <a:avLst/>
          </a:prstGeom>
        </p:spPr>
        <p:txBody>
          <a:bodyPr wrap="square" lIns="0" tIns="0" rIns="0" bIns="0" rtlCol="0" anchor="t">
            <a:spAutoFit/>
          </a:bodyPr>
          <a:lstStyle/>
          <a:p>
            <a:pPr algn="ctr">
              <a:lnSpc>
                <a:spcPts val="8865"/>
              </a:lnSpc>
              <a:spcBef>
                <a:spcPct val="0"/>
              </a:spcBef>
            </a:pPr>
            <a:r>
              <a:rPr lang="en-US" sz="6332" dirty="0">
                <a:solidFill>
                  <a:srgbClr val="01070A"/>
                </a:solidFill>
                <a:latin typeface="Carelia"/>
              </a:rPr>
              <a:t>Future Enhancements</a:t>
            </a:r>
          </a:p>
        </p:txBody>
      </p:sp>
      <p:sp>
        <p:nvSpPr>
          <p:cNvPr id="31" name="TextBox 31"/>
          <p:cNvSpPr txBox="1"/>
          <p:nvPr/>
        </p:nvSpPr>
        <p:spPr>
          <a:xfrm>
            <a:off x="2057400" y="3925876"/>
            <a:ext cx="2553217" cy="3198824"/>
          </a:xfrm>
          <a:prstGeom prst="rect">
            <a:avLst/>
          </a:prstGeom>
        </p:spPr>
        <p:txBody>
          <a:bodyPr wrap="square" lIns="0" tIns="0" rIns="0" bIns="0" rtlCol="0" anchor="t">
            <a:spAutoFit/>
          </a:bodyPr>
          <a:lstStyle/>
          <a:p>
            <a:pPr algn="ctr">
              <a:lnSpc>
                <a:spcPts val="2761"/>
              </a:lnSpc>
            </a:pPr>
            <a:r>
              <a:rPr lang="en-US" sz="1972" dirty="0">
                <a:solidFill>
                  <a:srgbClr val="01070A"/>
                </a:solidFill>
                <a:latin typeface="Dosis"/>
              </a:rPr>
              <a:t>Librarians and members would receive real-time alerts when books are overdue or when penalties are updated, improving communication and helping members avoid additional penalties.</a:t>
            </a:r>
          </a:p>
          <a:p>
            <a:pPr algn="ctr">
              <a:lnSpc>
                <a:spcPts val="2761"/>
              </a:lnSpc>
            </a:pPr>
            <a:r>
              <a:rPr lang="en-US" sz="1972" u="none" strike="noStrike" dirty="0">
                <a:solidFill>
                  <a:srgbClr val="01070A"/>
                </a:solidFill>
                <a:latin typeface="Dosis"/>
                <a:ea typeface="Dosis"/>
                <a:cs typeface="Dosis"/>
                <a:sym typeface="Dosis"/>
              </a:rPr>
              <a:t>.</a:t>
            </a:r>
          </a:p>
        </p:txBody>
      </p:sp>
      <p:sp>
        <p:nvSpPr>
          <p:cNvPr id="32" name="TextBox 32"/>
          <p:cNvSpPr txBox="1"/>
          <p:nvPr/>
        </p:nvSpPr>
        <p:spPr>
          <a:xfrm>
            <a:off x="5828448" y="3924300"/>
            <a:ext cx="2757164" cy="3557897"/>
          </a:xfrm>
          <a:prstGeom prst="rect">
            <a:avLst/>
          </a:prstGeom>
        </p:spPr>
        <p:txBody>
          <a:bodyPr lIns="0" tIns="0" rIns="0" bIns="0" rtlCol="0" anchor="t">
            <a:spAutoFit/>
          </a:bodyPr>
          <a:lstStyle/>
          <a:p>
            <a:pPr algn="ctr">
              <a:lnSpc>
                <a:spcPts val="2761"/>
              </a:lnSpc>
            </a:pPr>
            <a:r>
              <a:rPr lang="en-US" sz="1972" dirty="0">
                <a:solidFill>
                  <a:srgbClr val="01070A"/>
                </a:solidFill>
                <a:latin typeface="Dosis"/>
              </a:rPr>
              <a:t>A mobile app for members and librarians would allow users to manage their accounts, check book availability, and perform other tasks on the go. This would improve user accessibility and engagement with the system.</a:t>
            </a:r>
            <a:endParaRPr lang="en-US" sz="1972" dirty="0">
              <a:solidFill>
                <a:srgbClr val="01070A"/>
              </a:solidFill>
              <a:latin typeface="Dosis"/>
              <a:sym typeface="Dosis"/>
            </a:endParaRPr>
          </a:p>
        </p:txBody>
      </p:sp>
      <p:sp>
        <p:nvSpPr>
          <p:cNvPr id="33" name="TextBox 33"/>
          <p:cNvSpPr txBox="1"/>
          <p:nvPr/>
        </p:nvSpPr>
        <p:spPr>
          <a:xfrm>
            <a:off x="9938162" y="3924300"/>
            <a:ext cx="2406238" cy="3198824"/>
          </a:xfrm>
          <a:prstGeom prst="rect">
            <a:avLst/>
          </a:prstGeom>
        </p:spPr>
        <p:txBody>
          <a:bodyPr wrap="square" lIns="0" tIns="0" rIns="0" bIns="0" rtlCol="0" anchor="t">
            <a:spAutoFit/>
          </a:bodyPr>
          <a:lstStyle/>
          <a:p>
            <a:pPr algn="ctr">
              <a:lnSpc>
                <a:spcPts val="2761"/>
              </a:lnSpc>
            </a:pPr>
            <a:r>
              <a:rPr lang="en-US" sz="1972" dirty="0">
                <a:solidFill>
                  <a:srgbClr val="01070A"/>
                </a:solidFill>
                <a:latin typeface="Dosis"/>
              </a:rPr>
              <a:t>This would allow users to perform more granular searches, helping them find specific books faster. Advanced filtering could also improve usability when managing large inventories.</a:t>
            </a:r>
          </a:p>
          <a:p>
            <a:pPr algn="ctr">
              <a:lnSpc>
                <a:spcPts val="2761"/>
              </a:lnSpc>
            </a:pPr>
            <a:endParaRPr lang="en-US" sz="1972" u="none" strike="noStrike" dirty="0">
              <a:solidFill>
                <a:srgbClr val="01070A"/>
              </a:solidFill>
              <a:latin typeface="Dosis"/>
              <a:ea typeface="Dosis"/>
              <a:cs typeface="Dosis"/>
              <a:sym typeface="Dosis"/>
            </a:endParaRPr>
          </a:p>
        </p:txBody>
      </p:sp>
      <p:sp>
        <p:nvSpPr>
          <p:cNvPr id="34" name="TextBox 34"/>
          <p:cNvSpPr txBox="1"/>
          <p:nvPr/>
        </p:nvSpPr>
        <p:spPr>
          <a:xfrm>
            <a:off x="13588253" y="3904017"/>
            <a:ext cx="2642347" cy="3557897"/>
          </a:xfrm>
          <a:prstGeom prst="rect">
            <a:avLst/>
          </a:prstGeom>
        </p:spPr>
        <p:txBody>
          <a:bodyPr wrap="square" lIns="0" tIns="0" rIns="0" bIns="0" rtlCol="0" anchor="t">
            <a:spAutoFit/>
          </a:bodyPr>
          <a:lstStyle/>
          <a:p>
            <a:pPr algn="ctr">
              <a:lnSpc>
                <a:spcPts val="2761"/>
              </a:lnSpc>
            </a:pPr>
            <a:r>
              <a:rPr lang="en-US" sz="1972" dirty="0">
                <a:solidFill>
                  <a:srgbClr val="01070A"/>
                </a:solidFill>
                <a:latin typeface="Dosis"/>
              </a:rPr>
              <a:t>Add multi-language support to improve accessibility for users in different regions.</a:t>
            </a:r>
          </a:p>
          <a:p>
            <a:pPr algn="ctr">
              <a:lnSpc>
                <a:spcPts val="2761"/>
              </a:lnSpc>
            </a:pPr>
            <a:r>
              <a:rPr lang="en-US" sz="1972" dirty="0">
                <a:solidFill>
                  <a:srgbClr val="01070A"/>
                </a:solidFill>
                <a:latin typeface="Dosis"/>
              </a:rPr>
              <a:t>By supporting multiple languages, the system can cater to a broader audience, allowing users to switch between languages in the interface.</a:t>
            </a:r>
            <a:endParaRPr lang="en-US" sz="1972" dirty="0">
              <a:solidFill>
                <a:srgbClr val="01070A"/>
              </a:solidFill>
              <a:latin typeface="Dosis"/>
              <a:sym typeface="Dosis"/>
            </a:endParaRPr>
          </a:p>
        </p:txBody>
      </p:sp>
      <p:sp>
        <p:nvSpPr>
          <p:cNvPr id="35" name="Freeform 35"/>
          <p:cNvSpPr/>
          <p:nvPr/>
        </p:nvSpPr>
        <p:spPr>
          <a:xfrm>
            <a:off x="-1796761" y="7855520"/>
            <a:ext cx="4653210" cy="3244906"/>
          </a:xfrm>
          <a:custGeom>
            <a:avLst/>
            <a:gdLst/>
            <a:ahLst/>
            <a:cxnLst/>
            <a:rect l="l" t="t" r="r" b="b"/>
            <a:pathLst>
              <a:path w="4653210" h="3244906">
                <a:moveTo>
                  <a:pt x="0" y="0"/>
                </a:moveTo>
                <a:lnTo>
                  <a:pt x="4653210" y="0"/>
                </a:lnTo>
                <a:lnTo>
                  <a:pt x="4653210"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16024122" y="7855520"/>
            <a:ext cx="4653210" cy="3244906"/>
          </a:xfrm>
          <a:custGeom>
            <a:avLst/>
            <a:gdLst/>
            <a:ahLst/>
            <a:cxnLst/>
            <a:rect l="l" t="t" r="r" b="b"/>
            <a:pathLst>
              <a:path w="4653210" h="3244906">
                <a:moveTo>
                  <a:pt x="0" y="0"/>
                </a:moveTo>
                <a:lnTo>
                  <a:pt x="4653209" y="0"/>
                </a:lnTo>
                <a:lnTo>
                  <a:pt x="4653209"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4070861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2419050" y="3097048"/>
            <a:ext cx="3283874" cy="4092904"/>
            <a:chOff x="0" y="0"/>
            <a:chExt cx="1006794" cy="1254832"/>
          </a:xfrm>
        </p:grpSpPr>
        <p:sp>
          <p:nvSpPr>
            <p:cNvPr id="4" name="Freeform 4"/>
            <p:cNvSpPr/>
            <p:nvPr/>
          </p:nvSpPr>
          <p:spPr>
            <a:xfrm>
              <a:off x="0" y="0"/>
              <a:ext cx="1006794" cy="1254833"/>
            </a:xfrm>
            <a:custGeom>
              <a:avLst/>
              <a:gdLst/>
              <a:ahLst/>
              <a:cxnLst/>
              <a:rect l="l" t="t" r="r" b="b"/>
              <a:pathLst>
                <a:path w="1006794" h="1254833">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txBody>
            <a:bodyPr/>
            <a:lstStyle/>
            <a:p>
              <a:endParaRPr lang="en-US"/>
            </a:p>
          </p:txBody>
        </p:sp>
        <p:sp>
          <p:nvSpPr>
            <p:cNvPr id="5" name="TextBox 5"/>
            <p:cNvSpPr txBox="1"/>
            <p:nvPr/>
          </p:nvSpPr>
          <p:spPr>
            <a:xfrm>
              <a:off x="0" y="-47625"/>
              <a:ext cx="1006794" cy="1302457"/>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1905000" y="3360253"/>
            <a:ext cx="1066105" cy="10661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9" name="Freeform 9"/>
          <p:cNvSpPr/>
          <p:nvPr/>
        </p:nvSpPr>
        <p:spPr>
          <a:xfrm>
            <a:off x="3326941" y="3369690"/>
            <a:ext cx="1468090" cy="1577050"/>
          </a:xfrm>
          <a:custGeom>
            <a:avLst/>
            <a:gdLst/>
            <a:ahLst/>
            <a:cxnLst/>
            <a:rect l="l" t="t" r="r" b="b"/>
            <a:pathLst>
              <a:path w="1468090" h="1577050">
                <a:moveTo>
                  <a:pt x="0" y="0"/>
                </a:moveTo>
                <a:lnTo>
                  <a:pt x="1468091" y="0"/>
                </a:lnTo>
                <a:lnTo>
                  <a:pt x="1468091" y="1577051"/>
                </a:lnTo>
                <a:lnTo>
                  <a:pt x="0" y="1577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6545926" y="3097048"/>
            <a:ext cx="3283874" cy="4092904"/>
            <a:chOff x="0" y="0"/>
            <a:chExt cx="1006794" cy="1254832"/>
          </a:xfrm>
        </p:grpSpPr>
        <p:sp>
          <p:nvSpPr>
            <p:cNvPr id="11" name="Freeform 11"/>
            <p:cNvSpPr/>
            <p:nvPr/>
          </p:nvSpPr>
          <p:spPr>
            <a:xfrm>
              <a:off x="0" y="0"/>
              <a:ext cx="1006794" cy="1254833"/>
            </a:xfrm>
            <a:custGeom>
              <a:avLst/>
              <a:gdLst/>
              <a:ahLst/>
              <a:cxnLst/>
              <a:rect l="l" t="t" r="r" b="b"/>
              <a:pathLst>
                <a:path w="1006794" h="1254833">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txBody>
            <a:bodyPr/>
            <a:lstStyle/>
            <a:p>
              <a:endParaRPr lang="en-US"/>
            </a:p>
          </p:txBody>
        </p:sp>
        <p:sp>
          <p:nvSpPr>
            <p:cNvPr id="12" name="TextBox 12"/>
            <p:cNvSpPr txBox="1"/>
            <p:nvPr/>
          </p:nvSpPr>
          <p:spPr>
            <a:xfrm>
              <a:off x="0" y="-47625"/>
              <a:ext cx="1006794" cy="1302457"/>
            </a:xfrm>
            <a:prstGeom prst="rect">
              <a:avLst/>
            </a:prstGeom>
          </p:spPr>
          <p:txBody>
            <a:bodyPr lIns="50800" tIns="50800" rIns="50800" bIns="50800" rtlCol="0" anchor="ctr"/>
            <a:lstStyle/>
            <a:p>
              <a:pPr algn="ctr">
                <a:lnSpc>
                  <a:spcPts val="3210"/>
                </a:lnSpc>
              </a:pPr>
              <a:endParaRPr/>
            </a:p>
          </p:txBody>
        </p:sp>
      </p:grpSp>
      <p:grpSp>
        <p:nvGrpSpPr>
          <p:cNvPr id="13" name="Group 13"/>
          <p:cNvGrpSpPr/>
          <p:nvPr/>
        </p:nvGrpSpPr>
        <p:grpSpPr>
          <a:xfrm>
            <a:off x="6031876" y="3360253"/>
            <a:ext cx="1066105" cy="106610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15" name="TextBox 15"/>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grpSp>
        <p:nvGrpSpPr>
          <p:cNvPr id="16" name="Group 16"/>
          <p:cNvGrpSpPr/>
          <p:nvPr/>
        </p:nvGrpSpPr>
        <p:grpSpPr>
          <a:xfrm>
            <a:off x="10572449" y="3097048"/>
            <a:ext cx="3283874" cy="4092904"/>
            <a:chOff x="0" y="0"/>
            <a:chExt cx="1006794" cy="1254832"/>
          </a:xfrm>
        </p:grpSpPr>
        <p:sp>
          <p:nvSpPr>
            <p:cNvPr id="17" name="Freeform 17"/>
            <p:cNvSpPr/>
            <p:nvPr/>
          </p:nvSpPr>
          <p:spPr>
            <a:xfrm>
              <a:off x="0" y="0"/>
              <a:ext cx="1006794" cy="1254833"/>
            </a:xfrm>
            <a:custGeom>
              <a:avLst/>
              <a:gdLst/>
              <a:ahLst/>
              <a:cxnLst/>
              <a:rect l="l" t="t" r="r" b="b"/>
              <a:pathLst>
                <a:path w="1006794" h="1254833">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txBody>
            <a:bodyPr/>
            <a:lstStyle/>
            <a:p>
              <a:endParaRPr lang="en-US"/>
            </a:p>
          </p:txBody>
        </p:sp>
        <p:sp>
          <p:nvSpPr>
            <p:cNvPr id="18" name="TextBox 18"/>
            <p:cNvSpPr txBox="1"/>
            <p:nvPr/>
          </p:nvSpPr>
          <p:spPr>
            <a:xfrm>
              <a:off x="0" y="-47625"/>
              <a:ext cx="1006794" cy="1302457"/>
            </a:xfrm>
            <a:prstGeom prst="rect">
              <a:avLst/>
            </a:prstGeom>
          </p:spPr>
          <p:txBody>
            <a:bodyPr lIns="50800" tIns="50800" rIns="50800" bIns="50800" rtlCol="0" anchor="ctr"/>
            <a:lstStyle/>
            <a:p>
              <a:pPr algn="ctr">
                <a:lnSpc>
                  <a:spcPts val="3210"/>
                </a:lnSpc>
              </a:pPr>
              <a:endParaRPr/>
            </a:p>
          </p:txBody>
        </p:sp>
      </p:grpSp>
      <p:grpSp>
        <p:nvGrpSpPr>
          <p:cNvPr id="19" name="Group 19"/>
          <p:cNvGrpSpPr/>
          <p:nvPr/>
        </p:nvGrpSpPr>
        <p:grpSpPr>
          <a:xfrm>
            <a:off x="10058400" y="3360253"/>
            <a:ext cx="1066105" cy="106610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21" name="TextBox 21"/>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22" name="Freeform 22"/>
          <p:cNvSpPr/>
          <p:nvPr/>
        </p:nvSpPr>
        <p:spPr>
          <a:xfrm>
            <a:off x="7699825" y="3369690"/>
            <a:ext cx="1287446" cy="1577050"/>
          </a:xfrm>
          <a:custGeom>
            <a:avLst/>
            <a:gdLst/>
            <a:ahLst/>
            <a:cxnLst/>
            <a:rect l="l" t="t" r="r" b="b"/>
            <a:pathLst>
              <a:path w="1287446" h="1577050">
                <a:moveTo>
                  <a:pt x="0" y="0"/>
                </a:moveTo>
                <a:lnTo>
                  <a:pt x="1287446" y="0"/>
                </a:lnTo>
                <a:lnTo>
                  <a:pt x="1287446" y="1577051"/>
                </a:lnTo>
                <a:lnTo>
                  <a:pt x="0" y="15770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11606907" y="3424821"/>
            <a:ext cx="1214958" cy="1386363"/>
          </a:xfrm>
          <a:custGeom>
            <a:avLst/>
            <a:gdLst/>
            <a:ahLst/>
            <a:cxnLst/>
            <a:rect l="l" t="t" r="r" b="b"/>
            <a:pathLst>
              <a:path w="1214958" h="1386363">
                <a:moveTo>
                  <a:pt x="0" y="0"/>
                </a:moveTo>
                <a:lnTo>
                  <a:pt x="1214958" y="0"/>
                </a:lnTo>
                <a:lnTo>
                  <a:pt x="1214958" y="1386362"/>
                </a:lnTo>
                <a:lnTo>
                  <a:pt x="0" y="13863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1638091" y="6160791"/>
            <a:ext cx="6193439" cy="4248243"/>
          </a:xfrm>
          <a:custGeom>
            <a:avLst/>
            <a:gdLst/>
            <a:ahLst/>
            <a:cxnLst/>
            <a:rect l="l" t="t" r="r" b="b"/>
            <a:pathLst>
              <a:path w="6367078" h="5335932">
                <a:moveTo>
                  <a:pt x="0" y="0"/>
                </a:moveTo>
                <a:lnTo>
                  <a:pt x="6367078" y="0"/>
                </a:lnTo>
                <a:lnTo>
                  <a:pt x="6367078" y="5335932"/>
                </a:lnTo>
                <a:lnTo>
                  <a:pt x="0" y="53359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p:cNvSpPr/>
          <p:nvPr/>
        </p:nvSpPr>
        <p:spPr>
          <a:xfrm>
            <a:off x="13634359" y="6745734"/>
            <a:ext cx="5261408" cy="3309904"/>
          </a:xfrm>
          <a:custGeom>
            <a:avLst/>
            <a:gdLst/>
            <a:ahLst/>
            <a:cxnLst/>
            <a:rect l="l" t="t" r="r" b="b"/>
            <a:pathLst>
              <a:path w="5261408" h="3309904">
                <a:moveTo>
                  <a:pt x="0" y="0"/>
                </a:moveTo>
                <a:lnTo>
                  <a:pt x="5261408" y="0"/>
                </a:lnTo>
                <a:lnTo>
                  <a:pt x="5261408" y="3309904"/>
                </a:lnTo>
                <a:lnTo>
                  <a:pt x="0" y="33099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TextBox 26"/>
          <p:cNvSpPr txBox="1"/>
          <p:nvPr/>
        </p:nvSpPr>
        <p:spPr>
          <a:xfrm>
            <a:off x="6148747" y="1219539"/>
            <a:ext cx="5990506"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Conclusions</a:t>
            </a:r>
          </a:p>
        </p:txBody>
      </p:sp>
      <p:sp>
        <p:nvSpPr>
          <p:cNvPr id="27" name="TextBox 27"/>
          <p:cNvSpPr txBox="1"/>
          <p:nvPr/>
        </p:nvSpPr>
        <p:spPr>
          <a:xfrm>
            <a:off x="2556576" y="5190808"/>
            <a:ext cx="3008821" cy="1256370"/>
          </a:xfrm>
          <a:prstGeom prst="rect">
            <a:avLst/>
          </a:prstGeom>
        </p:spPr>
        <p:txBody>
          <a:bodyPr lIns="0" tIns="0" rIns="0" bIns="0" rtlCol="0" anchor="t">
            <a:spAutoFit/>
          </a:bodyPr>
          <a:lstStyle/>
          <a:p>
            <a:pPr algn="ctr">
              <a:lnSpc>
                <a:spcPts val="2495"/>
              </a:lnSpc>
            </a:pPr>
            <a:r>
              <a:rPr lang="en-US" sz="1800" b="1" kern="0" dirty="0">
                <a:effectLst/>
                <a:latin typeface="Times New Roman" panose="02020603050405020304" pitchFamily="18" charset="0"/>
                <a:ea typeface="Times New Roman" panose="02020603050405020304" pitchFamily="18" charset="0"/>
              </a:rPr>
              <a:t>Technical Skills</a:t>
            </a:r>
            <a:endParaRPr lang="en-US" sz="1800" kern="0" dirty="0">
              <a:effectLst/>
              <a:latin typeface="Times New Roman" panose="02020603050405020304" pitchFamily="18" charset="0"/>
              <a:ea typeface="Times New Roman" panose="02020603050405020304" pitchFamily="18" charset="0"/>
            </a:endParaRPr>
          </a:p>
          <a:p>
            <a:pPr algn="ctr">
              <a:lnSpc>
                <a:spcPts val="2495"/>
              </a:lnSpc>
            </a:pPr>
            <a:r>
              <a:rPr lang="en-US" sz="1800" kern="0" dirty="0">
                <a:effectLst/>
                <a:latin typeface="Times New Roman" panose="02020603050405020304" pitchFamily="18" charset="0"/>
                <a:ea typeface="Times New Roman" panose="02020603050405020304" pitchFamily="18" charset="0"/>
              </a:rPr>
              <a:t>Gained proficiency in ASP.NET Core, MVC, Entity Framework, and SQL Server</a:t>
            </a:r>
            <a:r>
              <a:rPr lang="en-US" sz="1782" u="none" strike="noStrike" dirty="0">
                <a:solidFill>
                  <a:srgbClr val="01070A"/>
                </a:solidFill>
                <a:latin typeface="Dosis"/>
                <a:ea typeface="Dosis"/>
                <a:cs typeface="Dosis"/>
                <a:sym typeface="Dosis"/>
              </a:rPr>
              <a:t>.</a:t>
            </a:r>
          </a:p>
        </p:txBody>
      </p:sp>
      <p:sp>
        <p:nvSpPr>
          <p:cNvPr id="28" name="TextBox 28"/>
          <p:cNvSpPr txBox="1"/>
          <p:nvPr/>
        </p:nvSpPr>
        <p:spPr>
          <a:xfrm>
            <a:off x="1919225" y="3559119"/>
            <a:ext cx="999650" cy="785190"/>
          </a:xfrm>
          <a:prstGeom prst="rect">
            <a:avLst/>
          </a:prstGeom>
        </p:spPr>
        <p:txBody>
          <a:bodyPr lIns="0" tIns="0" rIns="0" bIns="0" rtlCol="0" anchor="t">
            <a:spAutoFit/>
          </a:bodyPr>
          <a:lstStyle/>
          <a:p>
            <a:pPr marL="0" lvl="0" indent="0" algn="ctr">
              <a:lnSpc>
                <a:spcPts val="6596"/>
              </a:lnSpc>
              <a:spcBef>
                <a:spcPct val="0"/>
              </a:spcBef>
            </a:pPr>
            <a:r>
              <a:rPr lang="en-US" sz="4712">
                <a:solidFill>
                  <a:srgbClr val="FFFFFF"/>
                </a:solidFill>
                <a:latin typeface="Carelia"/>
                <a:ea typeface="Carelia"/>
                <a:cs typeface="Carelia"/>
                <a:sym typeface="Carelia"/>
              </a:rPr>
              <a:t>01</a:t>
            </a:r>
          </a:p>
        </p:txBody>
      </p:sp>
      <p:sp>
        <p:nvSpPr>
          <p:cNvPr id="29" name="TextBox 29"/>
          <p:cNvSpPr txBox="1"/>
          <p:nvPr/>
        </p:nvSpPr>
        <p:spPr>
          <a:xfrm>
            <a:off x="6683452" y="5190808"/>
            <a:ext cx="3008821" cy="1868460"/>
          </a:xfrm>
          <a:prstGeom prst="rect">
            <a:avLst/>
          </a:prstGeom>
        </p:spPr>
        <p:txBody>
          <a:bodyPr lIns="0" tIns="0" rIns="0" bIns="0" rtlCol="0" anchor="t">
            <a:spAutoFit/>
          </a:bodyPr>
          <a:lstStyle/>
          <a:p>
            <a:pPr lvl="0" algn="ctr">
              <a:lnSpc>
                <a:spcPct val="107000"/>
              </a:lnSpc>
              <a:spcAft>
                <a:spcPts val="800"/>
              </a:spcAft>
              <a:buSzPts val="1000"/>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Problem-Solving</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p>
          <a:p>
            <a:pPr lvl="0" algn="ctr">
              <a:lnSpc>
                <a:spcPct val="107000"/>
              </a:lnSpc>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Developed problem-solving skills to address challenges related to data consistency, performance optimization, and security.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30" name="TextBox 30"/>
          <p:cNvSpPr txBox="1"/>
          <p:nvPr/>
        </p:nvSpPr>
        <p:spPr>
          <a:xfrm>
            <a:off x="6065104" y="3559119"/>
            <a:ext cx="999650" cy="785190"/>
          </a:xfrm>
          <a:prstGeom prst="rect">
            <a:avLst/>
          </a:prstGeom>
        </p:spPr>
        <p:txBody>
          <a:bodyPr lIns="0" tIns="0" rIns="0" bIns="0" rtlCol="0" anchor="t">
            <a:spAutoFit/>
          </a:bodyPr>
          <a:lstStyle/>
          <a:p>
            <a:pPr marL="0" lvl="0" indent="0" algn="ctr">
              <a:lnSpc>
                <a:spcPts val="6596"/>
              </a:lnSpc>
              <a:spcBef>
                <a:spcPct val="0"/>
              </a:spcBef>
            </a:pPr>
            <a:r>
              <a:rPr lang="en-US" sz="4712" dirty="0">
                <a:solidFill>
                  <a:srgbClr val="FFFFFF"/>
                </a:solidFill>
                <a:latin typeface="Carelia"/>
                <a:ea typeface="Carelia"/>
                <a:cs typeface="Carelia"/>
                <a:sym typeface="Carelia"/>
              </a:rPr>
              <a:t>02</a:t>
            </a:r>
          </a:p>
        </p:txBody>
      </p:sp>
      <p:sp>
        <p:nvSpPr>
          <p:cNvPr id="31" name="TextBox 31"/>
          <p:cNvSpPr txBox="1"/>
          <p:nvPr/>
        </p:nvSpPr>
        <p:spPr>
          <a:xfrm>
            <a:off x="10709976" y="5190808"/>
            <a:ext cx="3008821" cy="1572097"/>
          </a:xfrm>
          <a:prstGeom prst="rect">
            <a:avLst/>
          </a:prstGeom>
        </p:spPr>
        <p:txBody>
          <a:bodyPr lIns="0" tIns="0" rIns="0" bIns="0" rtlCol="0" anchor="t">
            <a:spAutoFit/>
          </a:bodyPr>
          <a:lstStyle/>
          <a:p>
            <a:pPr lvl="0" algn="ctr">
              <a:lnSpc>
                <a:spcPct val="107000"/>
              </a:lnSpc>
              <a:spcAft>
                <a:spcPts val="800"/>
              </a:spcAft>
              <a:buSzPts val="1000"/>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Project Management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p>
          <a:p>
            <a:pPr lvl="0" algn="ctr">
              <a:lnSpc>
                <a:spcPct val="107000"/>
              </a:lnSpc>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Learned effective project management practices, including planning, execution, and testing.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32" name="TextBox 32"/>
          <p:cNvSpPr txBox="1"/>
          <p:nvPr/>
        </p:nvSpPr>
        <p:spPr>
          <a:xfrm>
            <a:off x="10091628" y="3559119"/>
            <a:ext cx="999650" cy="785190"/>
          </a:xfrm>
          <a:prstGeom prst="rect">
            <a:avLst/>
          </a:prstGeom>
        </p:spPr>
        <p:txBody>
          <a:bodyPr lIns="0" tIns="0" rIns="0" bIns="0" rtlCol="0" anchor="t">
            <a:spAutoFit/>
          </a:bodyPr>
          <a:lstStyle/>
          <a:p>
            <a:pPr marL="0" lvl="0" indent="0" algn="ctr">
              <a:lnSpc>
                <a:spcPts val="6596"/>
              </a:lnSpc>
              <a:spcBef>
                <a:spcPct val="0"/>
              </a:spcBef>
            </a:pPr>
            <a:r>
              <a:rPr lang="en-US" sz="4712" dirty="0">
                <a:solidFill>
                  <a:srgbClr val="FFFFFF"/>
                </a:solidFill>
                <a:latin typeface="Carelia"/>
                <a:ea typeface="Carelia"/>
                <a:cs typeface="Carelia"/>
                <a:sym typeface="Carelia"/>
              </a:rPr>
              <a:t>03</a:t>
            </a:r>
          </a:p>
        </p:txBody>
      </p:sp>
      <p:grpSp>
        <p:nvGrpSpPr>
          <p:cNvPr id="33" name="Group 16">
            <a:extLst>
              <a:ext uri="{FF2B5EF4-FFF2-40B4-BE49-F238E27FC236}">
                <a16:creationId xmlns:a16="http://schemas.microsoft.com/office/drawing/2014/main" id="{20A60ACA-0A33-4052-9B5C-C2BDA0EC73D8}"/>
              </a:ext>
            </a:extLst>
          </p:cNvPr>
          <p:cNvGrpSpPr/>
          <p:nvPr/>
        </p:nvGrpSpPr>
        <p:grpSpPr>
          <a:xfrm>
            <a:off x="14623126" y="3086100"/>
            <a:ext cx="3283874" cy="4092904"/>
            <a:chOff x="0" y="0"/>
            <a:chExt cx="1006794" cy="1254832"/>
          </a:xfrm>
        </p:grpSpPr>
        <p:sp>
          <p:nvSpPr>
            <p:cNvPr id="34" name="Freeform 17">
              <a:extLst>
                <a:ext uri="{FF2B5EF4-FFF2-40B4-BE49-F238E27FC236}">
                  <a16:creationId xmlns:a16="http://schemas.microsoft.com/office/drawing/2014/main" id="{BB78E25F-9FAF-A7C7-BC72-F40A190BDD48}"/>
                </a:ext>
              </a:extLst>
            </p:cNvPr>
            <p:cNvSpPr/>
            <p:nvPr/>
          </p:nvSpPr>
          <p:spPr>
            <a:xfrm>
              <a:off x="0" y="0"/>
              <a:ext cx="1006794" cy="1254833"/>
            </a:xfrm>
            <a:custGeom>
              <a:avLst/>
              <a:gdLst/>
              <a:ahLst/>
              <a:cxnLst/>
              <a:rect l="l" t="t" r="r" b="b"/>
              <a:pathLst>
                <a:path w="1006794" h="1254833">
                  <a:moveTo>
                    <a:pt x="25933" y="0"/>
                  </a:moveTo>
                  <a:lnTo>
                    <a:pt x="980861" y="0"/>
                  </a:lnTo>
                  <a:cubicBezTo>
                    <a:pt x="987739" y="0"/>
                    <a:pt x="994335" y="2732"/>
                    <a:pt x="999198" y="7596"/>
                  </a:cubicBezTo>
                  <a:cubicBezTo>
                    <a:pt x="1004062" y="12459"/>
                    <a:pt x="1006794" y="19055"/>
                    <a:pt x="1006794" y="25933"/>
                  </a:cubicBezTo>
                  <a:lnTo>
                    <a:pt x="1006794" y="1228899"/>
                  </a:lnTo>
                  <a:cubicBezTo>
                    <a:pt x="1006794" y="1243222"/>
                    <a:pt x="995183" y="1254833"/>
                    <a:pt x="980861" y="1254833"/>
                  </a:cubicBezTo>
                  <a:lnTo>
                    <a:pt x="25933" y="1254833"/>
                  </a:lnTo>
                  <a:cubicBezTo>
                    <a:pt x="11611" y="1254833"/>
                    <a:pt x="0" y="1243222"/>
                    <a:pt x="0" y="1228899"/>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txBody>
            <a:bodyPr/>
            <a:lstStyle/>
            <a:p>
              <a:endParaRPr lang="en-US"/>
            </a:p>
          </p:txBody>
        </p:sp>
        <p:sp>
          <p:nvSpPr>
            <p:cNvPr id="35" name="TextBox 18">
              <a:extLst>
                <a:ext uri="{FF2B5EF4-FFF2-40B4-BE49-F238E27FC236}">
                  <a16:creationId xmlns:a16="http://schemas.microsoft.com/office/drawing/2014/main" id="{7D290155-9D97-032F-A178-1B36294E4607}"/>
                </a:ext>
              </a:extLst>
            </p:cNvPr>
            <p:cNvSpPr txBox="1"/>
            <p:nvPr/>
          </p:nvSpPr>
          <p:spPr>
            <a:xfrm>
              <a:off x="0" y="-47625"/>
              <a:ext cx="1006794" cy="1302457"/>
            </a:xfrm>
            <a:prstGeom prst="rect">
              <a:avLst/>
            </a:prstGeom>
          </p:spPr>
          <p:txBody>
            <a:bodyPr lIns="50800" tIns="50800" rIns="50800" bIns="50800" rtlCol="0" anchor="ctr"/>
            <a:lstStyle/>
            <a:p>
              <a:pPr algn="ctr">
                <a:lnSpc>
                  <a:spcPts val="3210"/>
                </a:lnSpc>
              </a:pPr>
              <a:endParaRPr/>
            </a:p>
          </p:txBody>
        </p:sp>
      </p:grpSp>
      <p:grpSp>
        <p:nvGrpSpPr>
          <p:cNvPr id="36" name="Group 19">
            <a:extLst>
              <a:ext uri="{FF2B5EF4-FFF2-40B4-BE49-F238E27FC236}">
                <a16:creationId xmlns:a16="http://schemas.microsoft.com/office/drawing/2014/main" id="{9EC3CDF4-CD81-4FBE-E6AB-FE8931D61A4C}"/>
              </a:ext>
            </a:extLst>
          </p:cNvPr>
          <p:cNvGrpSpPr/>
          <p:nvPr/>
        </p:nvGrpSpPr>
        <p:grpSpPr>
          <a:xfrm>
            <a:off x="14109077" y="3349305"/>
            <a:ext cx="1066105" cy="1066105"/>
            <a:chOff x="0" y="0"/>
            <a:chExt cx="812800" cy="812800"/>
          </a:xfrm>
        </p:grpSpPr>
        <p:sp>
          <p:nvSpPr>
            <p:cNvPr id="37" name="Freeform 20">
              <a:extLst>
                <a:ext uri="{FF2B5EF4-FFF2-40B4-BE49-F238E27FC236}">
                  <a16:creationId xmlns:a16="http://schemas.microsoft.com/office/drawing/2014/main" id="{2F9568CC-D95D-6DAA-8708-A250D9D512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38" name="TextBox 21">
              <a:extLst>
                <a:ext uri="{FF2B5EF4-FFF2-40B4-BE49-F238E27FC236}">
                  <a16:creationId xmlns:a16="http://schemas.microsoft.com/office/drawing/2014/main" id="{11DCA8C5-07B8-08B7-9407-BB8AD858C3F6}"/>
                </a:ext>
              </a:extLst>
            </p:cNvPr>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40" name="TextBox 31">
            <a:extLst>
              <a:ext uri="{FF2B5EF4-FFF2-40B4-BE49-F238E27FC236}">
                <a16:creationId xmlns:a16="http://schemas.microsoft.com/office/drawing/2014/main" id="{74571B88-5A2C-59F1-F093-7D190F7EC8E7}"/>
              </a:ext>
            </a:extLst>
          </p:cNvPr>
          <p:cNvSpPr txBox="1"/>
          <p:nvPr/>
        </p:nvSpPr>
        <p:spPr>
          <a:xfrm>
            <a:off x="14760653" y="5179860"/>
            <a:ext cx="3008821" cy="1275734"/>
          </a:xfrm>
          <a:prstGeom prst="rect">
            <a:avLst/>
          </a:prstGeom>
        </p:spPr>
        <p:txBody>
          <a:bodyPr lIns="0" tIns="0" rIns="0" bIns="0" rtlCol="0" anchor="t">
            <a:spAutoFit/>
          </a:bodyPr>
          <a:lstStyle/>
          <a:p>
            <a:pPr lvl="0" algn="ctr">
              <a:lnSpc>
                <a:spcPct val="107000"/>
              </a:lnSpc>
              <a:spcAft>
                <a:spcPts val="800"/>
              </a:spcAft>
              <a:buSzPts val="1000"/>
              <a:tabLst>
                <a:tab pos="457200" algn="l"/>
              </a:tabLst>
            </a:pPr>
            <a:r>
              <a:rPr lang="en-US" sz="1800" b="1" kern="0" dirty="0">
                <a:effectLst/>
                <a:latin typeface="Times New Roman" panose="02020603050405020304" pitchFamily="18" charset="0"/>
                <a:ea typeface="Times New Roman" panose="02020603050405020304" pitchFamily="18" charset="0"/>
                <a:cs typeface="Arial" panose="020B0604020202020204" pitchFamily="34" charset="0"/>
              </a:rPr>
              <a:t>Collaboration </a:t>
            </a:r>
          </a:p>
          <a:p>
            <a:pPr lvl="0" algn="ctr">
              <a:lnSpc>
                <a:spcPct val="107000"/>
              </a:lnSpc>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Enhanced collaboration skills by working with team members and stakeholders.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1" name="TextBox 32">
            <a:extLst>
              <a:ext uri="{FF2B5EF4-FFF2-40B4-BE49-F238E27FC236}">
                <a16:creationId xmlns:a16="http://schemas.microsoft.com/office/drawing/2014/main" id="{08048636-3F3B-6138-0BD7-51CEB2DD8CE5}"/>
              </a:ext>
            </a:extLst>
          </p:cNvPr>
          <p:cNvSpPr txBox="1"/>
          <p:nvPr/>
        </p:nvSpPr>
        <p:spPr>
          <a:xfrm>
            <a:off x="14164150" y="3543300"/>
            <a:ext cx="999650" cy="846386"/>
          </a:xfrm>
          <a:prstGeom prst="rect">
            <a:avLst/>
          </a:prstGeom>
        </p:spPr>
        <p:txBody>
          <a:bodyPr lIns="0" tIns="0" rIns="0" bIns="0" rtlCol="0" anchor="t">
            <a:spAutoFit/>
          </a:bodyPr>
          <a:lstStyle/>
          <a:p>
            <a:pPr marL="0" lvl="0" indent="0" algn="ctr">
              <a:lnSpc>
                <a:spcPts val="6596"/>
              </a:lnSpc>
              <a:spcBef>
                <a:spcPct val="0"/>
              </a:spcBef>
            </a:pPr>
            <a:r>
              <a:rPr lang="en-US" sz="4712" dirty="0">
                <a:solidFill>
                  <a:srgbClr val="FFFFFF"/>
                </a:solidFill>
                <a:latin typeface="Carelia"/>
                <a:ea typeface="Carelia"/>
                <a:cs typeface="Carelia"/>
                <a:sym typeface="Carelia"/>
              </a:rPr>
              <a:t>04</a:t>
            </a:r>
          </a:p>
        </p:txBody>
      </p:sp>
      <p:sp>
        <p:nvSpPr>
          <p:cNvPr id="43" name="Freeform 7">
            <a:extLst>
              <a:ext uri="{FF2B5EF4-FFF2-40B4-BE49-F238E27FC236}">
                <a16:creationId xmlns:a16="http://schemas.microsoft.com/office/drawing/2014/main" id="{07143614-35DB-C744-EA44-0DD62FD16BFC}"/>
              </a:ext>
            </a:extLst>
          </p:cNvPr>
          <p:cNvSpPr/>
          <p:nvPr/>
        </p:nvSpPr>
        <p:spPr>
          <a:xfrm>
            <a:off x="15577902" y="3357041"/>
            <a:ext cx="1500948" cy="1521922"/>
          </a:xfrm>
          <a:custGeom>
            <a:avLst/>
            <a:gdLst/>
            <a:ahLst/>
            <a:cxnLst/>
            <a:rect l="l" t="t" r="r" b="b"/>
            <a:pathLst>
              <a:path w="2001358" h="1677238">
                <a:moveTo>
                  <a:pt x="0" y="0"/>
                </a:moveTo>
                <a:lnTo>
                  <a:pt x="2001357" y="0"/>
                </a:lnTo>
                <a:lnTo>
                  <a:pt x="2001357" y="1677238"/>
                </a:lnTo>
                <a:lnTo>
                  <a:pt x="0" y="16772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US"/>
            </a:p>
          </p:txBody>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775654" y="5143500"/>
            <a:ext cx="9448343" cy="5616757"/>
          </a:xfrm>
          <a:custGeom>
            <a:avLst/>
            <a:gdLst/>
            <a:ahLst/>
            <a:cxnLst/>
            <a:rect l="l" t="t" r="r" b="b"/>
            <a:pathLst>
              <a:path w="9448343" h="5616757">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00634" y="5428244"/>
            <a:ext cx="8436357" cy="5844796"/>
          </a:xfrm>
          <a:custGeom>
            <a:avLst/>
            <a:gdLst/>
            <a:ahLst/>
            <a:cxnLst/>
            <a:rect l="l" t="t" r="r" b="b"/>
            <a:pathLst>
              <a:path w="8436357" h="5844796">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483456" y="2365012"/>
            <a:ext cx="13321088" cy="3658211"/>
          </a:xfrm>
          <a:prstGeom prst="rect">
            <a:avLst/>
          </a:prstGeom>
        </p:spPr>
        <p:txBody>
          <a:bodyPr lIns="0" tIns="0" rIns="0" bIns="0" rtlCol="0" anchor="t">
            <a:spAutoFit/>
          </a:bodyPr>
          <a:lstStyle/>
          <a:p>
            <a:pPr algn="ctr">
              <a:lnSpc>
                <a:spcPts val="14797"/>
              </a:lnSpc>
            </a:pPr>
            <a:r>
              <a:rPr lang="en-US" sz="10569">
                <a:solidFill>
                  <a:srgbClr val="01070A"/>
                </a:solidFill>
                <a:latin typeface="Carelia"/>
                <a:ea typeface="Carelia"/>
                <a:cs typeface="Carelia"/>
                <a:sym typeface="Carelia"/>
              </a:rPr>
              <a:t>Thank's For Watching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622403" y="-589739"/>
            <a:ext cx="9048214" cy="11448240"/>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txBody>
            <a:bodyPr/>
            <a:lstStyle/>
            <a:p>
              <a:endParaRPr lang="en-US"/>
            </a:p>
          </p:txBody>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9888020"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379267" y="1551332"/>
            <a:ext cx="5394683" cy="1256754"/>
          </a:xfrm>
          <a:prstGeom prst="rect">
            <a:avLst/>
          </a:prstGeom>
        </p:spPr>
        <p:txBody>
          <a:bodyPr lIns="0" tIns="0" rIns="0" bIns="0" rtlCol="0" anchor="t">
            <a:spAutoFit/>
          </a:bodyPr>
          <a:lstStyle/>
          <a:p>
            <a:pPr marL="0" lvl="0" indent="0" algn="ctr">
              <a:lnSpc>
                <a:spcPts val="9764"/>
              </a:lnSpc>
              <a:spcBef>
                <a:spcPct val="0"/>
              </a:spcBef>
            </a:pPr>
            <a:r>
              <a:rPr lang="en-US" sz="6974" dirty="0">
                <a:solidFill>
                  <a:srgbClr val="01070A"/>
                </a:solidFill>
                <a:latin typeface="Carelia"/>
                <a:ea typeface="Carelia"/>
                <a:cs typeface="Carelia"/>
                <a:sym typeface="Carelia"/>
              </a:rPr>
              <a:t>Our Team</a:t>
            </a:r>
          </a:p>
        </p:txBody>
      </p:sp>
      <p:sp>
        <p:nvSpPr>
          <p:cNvPr id="8" name="TextBox 8"/>
          <p:cNvSpPr txBox="1"/>
          <p:nvPr/>
        </p:nvSpPr>
        <p:spPr>
          <a:xfrm>
            <a:off x="4870104" y="2959261"/>
            <a:ext cx="4903846" cy="3892091"/>
          </a:xfrm>
          <a:prstGeom prst="rect">
            <a:avLst/>
          </a:prstGeom>
        </p:spPr>
        <p:txBody>
          <a:bodyPr lIns="0" tIns="0" rIns="0" bIns="0" rtlCol="0" anchor="t">
            <a:spAutoFit/>
          </a:bodyPr>
          <a:lstStyle/>
          <a:p>
            <a:pPr marL="950553" lvl="1" indent="-475277" algn="l">
              <a:lnSpc>
                <a:spcPts val="6163"/>
              </a:lnSpc>
              <a:buFont typeface="Arial"/>
              <a:buChar char="•"/>
            </a:pPr>
            <a:r>
              <a:rPr lang="en-US" sz="4000" dirty="0">
                <a:solidFill>
                  <a:srgbClr val="01070A"/>
                </a:solidFill>
                <a:latin typeface="Dosis"/>
                <a:ea typeface="Dosis"/>
                <a:cs typeface="Dosis"/>
                <a:sym typeface="Dosis"/>
              </a:rPr>
              <a:t>Nada Hossam</a:t>
            </a:r>
          </a:p>
          <a:p>
            <a:pPr marL="950553" lvl="1" indent="-475277" algn="l">
              <a:lnSpc>
                <a:spcPts val="6163"/>
              </a:lnSpc>
              <a:buFont typeface="Arial"/>
              <a:buChar char="•"/>
            </a:pPr>
            <a:r>
              <a:rPr lang="en-US" sz="4000" dirty="0" err="1">
                <a:solidFill>
                  <a:srgbClr val="01070A"/>
                </a:solidFill>
                <a:latin typeface="Dosis"/>
                <a:ea typeface="Dosis"/>
                <a:cs typeface="Dosis"/>
                <a:sym typeface="Dosis"/>
              </a:rPr>
              <a:t>Jakleen</a:t>
            </a:r>
            <a:r>
              <a:rPr lang="en-US" sz="4000" dirty="0">
                <a:solidFill>
                  <a:srgbClr val="01070A"/>
                </a:solidFill>
                <a:latin typeface="Dosis"/>
                <a:ea typeface="Dosis"/>
                <a:cs typeface="Dosis"/>
                <a:sym typeface="Dosis"/>
              </a:rPr>
              <a:t> </a:t>
            </a:r>
            <a:r>
              <a:rPr lang="en-US" sz="4000" dirty="0" err="1">
                <a:solidFill>
                  <a:srgbClr val="01070A"/>
                </a:solidFill>
                <a:latin typeface="Dosis"/>
                <a:ea typeface="Dosis"/>
                <a:cs typeface="Dosis"/>
                <a:sym typeface="Dosis"/>
              </a:rPr>
              <a:t>Eskander</a:t>
            </a:r>
            <a:endParaRPr lang="en-US" sz="4000" dirty="0">
              <a:solidFill>
                <a:srgbClr val="01070A"/>
              </a:solidFill>
              <a:latin typeface="Dosis"/>
              <a:ea typeface="Dosis"/>
              <a:cs typeface="Dosis"/>
              <a:sym typeface="Dosis"/>
            </a:endParaRPr>
          </a:p>
          <a:p>
            <a:pPr marL="950553" lvl="1" indent="-475277" algn="l">
              <a:lnSpc>
                <a:spcPts val="6163"/>
              </a:lnSpc>
              <a:buFont typeface="Arial"/>
              <a:buChar char="•"/>
            </a:pPr>
            <a:r>
              <a:rPr lang="en-US" sz="4000" dirty="0">
                <a:solidFill>
                  <a:srgbClr val="01070A"/>
                </a:solidFill>
                <a:latin typeface="Dosis"/>
                <a:ea typeface="Dosis"/>
                <a:cs typeface="Dosis"/>
                <a:sym typeface="Dosis"/>
              </a:rPr>
              <a:t>Fatma Tarek</a:t>
            </a:r>
          </a:p>
          <a:p>
            <a:pPr marL="950553" lvl="1" indent="-475277" algn="l">
              <a:lnSpc>
                <a:spcPts val="6163"/>
              </a:lnSpc>
              <a:buFont typeface="Arial"/>
              <a:buChar char="•"/>
            </a:pPr>
            <a:r>
              <a:rPr lang="en-US" sz="4000" dirty="0" err="1">
                <a:solidFill>
                  <a:srgbClr val="01070A"/>
                </a:solidFill>
                <a:latin typeface="Dosis"/>
                <a:ea typeface="Dosis"/>
                <a:cs typeface="Dosis"/>
                <a:sym typeface="Dosis"/>
              </a:rPr>
              <a:t>Sherehan</a:t>
            </a:r>
            <a:r>
              <a:rPr lang="en-US" sz="4000" dirty="0">
                <a:solidFill>
                  <a:srgbClr val="01070A"/>
                </a:solidFill>
                <a:latin typeface="Dosis"/>
                <a:ea typeface="Dosis"/>
                <a:cs typeface="Dosis"/>
                <a:sym typeface="Dosis"/>
              </a:rPr>
              <a:t> Mohamed</a:t>
            </a:r>
          </a:p>
          <a:p>
            <a:pPr marL="950553" lvl="1" indent="-475277" algn="l">
              <a:lnSpc>
                <a:spcPts val="6163"/>
              </a:lnSpc>
              <a:buFont typeface="Arial"/>
              <a:buChar char="•"/>
            </a:pPr>
            <a:r>
              <a:rPr lang="en-US" sz="4000" dirty="0">
                <a:solidFill>
                  <a:srgbClr val="01070A"/>
                </a:solidFill>
                <a:latin typeface="Dosis"/>
                <a:ea typeface="Dosis"/>
                <a:cs typeface="Dosis"/>
                <a:sym typeface="Dosis"/>
              </a:rPr>
              <a:t>Shimaa Shafik</a:t>
            </a: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7">
            <a:extLst>
              <a:ext uri="{FF2B5EF4-FFF2-40B4-BE49-F238E27FC236}">
                <a16:creationId xmlns:a16="http://schemas.microsoft.com/office/drawing/2014/main" id="{FD77D5A3-AD2C-44B1-B887-7760BF9E9482}"/>
              </a:ext>
            </a:extLst>
          </p:cNvPr>
          <p:cNvSpPr txBox="1"/>
          <p:nvPr/>
        </p:nvSpPr>
        <p:spPr>
          <a:xfrm>
            <a:off x="4864934" y="7429500"/>
            <a:ext cx="5017916" cy="1139736"/>
          </a:xfrm>
          <a:prstGeom prst="rect">
            <a:avLst/>
          </a:prstGeom>
        </p:spPr>
        <p:txBody>
          <a:bodyPr wrap="square" lIns="0" tIns="0" rIns="0" bIns="0" rtlCol="0" anchor="t">
            <a:spAutoFit/>
          </a:bodyPr>
          <a:lstStyle/>
          <a:p>
            <a:pPr>
              <a:lnSpc>
                <a:spcPts val="9764"/>
              </a:lnSpc>
              <a:spcBef>
                <a:spcPct val="0"/>
              </a:spcBef>
            </a:pPr>
            <a:r>
              <a:rPr kumimoji="0" lang="en-US" altLang="en-US" sz="6000" b="1" i="0" u="none" strike="noStrike" cap="none" normalizeH="0" baseline="0" dirty="0">
                <a:ln>
                  <a:noFill/>
                </a:ln>
                <a:solidFill>
                  <a:srgbClr val="1F1F1F"/>
                </a:solidFill>
                <a:effectLst/>
                <a:latin typeface="inherit"/>
              </a:rPr>
              <a:t>Supervision</a:t>
            </a:r>
            <a:r>
              <a:rPr kumimoji="0" lang="en-US" altLang="en-US" sz="6000" b="1" i="0" u="none" strike="noStrike" cap="none" normalizeH="0" baseline="0" dirty="0">
                <a:ln>
                  <a:noFill/>
                </a:ln>
                <a:solidFill>
                  <a:schemeClr val="tx1"/>
                </a:solidFill>
                <a:effectLst/>
              </a:rPr>
              <a:t> </a:t>
            </a:r>
            <a:endParaRPr kumimoji="0" lang="en-US" altLang="en-US" sz="6000" b="1" i="0" u="none" strike="noStrike" cap="none" normalizeH="0" baseline="0" dirty="0">
              <a:ln>
                <a:noFill/>
              </a:ln>
              <a:solidFill>
                <a:schemeClr val="tx1"/>
              </a:solidFill>
              <a:effectLst/>
              <a:latin typeface="Arial" panose="020B0604020202020204" pitchFamily="34" charset="0"/>
            </a:endParaRPr>
          </a:p>
        </p:txBody>
      </p:sp>
      <p:sp>
        <p:nvSpPr>
          <p:cNvPr id="12" name="TextBox 8">
            <a:extLst>
              <a:ext uri="{FF2B5EF4-FFF2-40B4-BE49-F238E27FC236}">
                <a16:creationId xmlns:a16="http://schemas.microsoft.com/office/drawing/2014/main" id="{03A58A05-0C19-3EFE-539E-DA8570AEAAD3}"/>
              </a:ext>
            </a:extLst>
          </p:cNvPr>
          <p:cNvSpPr txBox="1"/>
          <p:nvPr/>
        </p:nvSpPr>
        <p:spPr>
          <a:xfrm>
            <a:off x="4979004" y="8627242"/>
            <a:ext cx="4903846" cy="711733"/>
          </a:xfrm>
          <a:prstGeom prst="rect">
            <a:avLst/>
          </a:prstGeom>
        </p:spPr>
        <p:txBody>
          <a:bodyPr lIns="0" tIns="0" rIns="0" bIns="0" rtlCol="0" anchor="t">
            <a:spAutoFit/>
          </a:bodyPr>
          <a:lstStyle/>
          <a:p>
            <a:pPr marL="950553" lvl="1" indent="-475277" algn="l">
              <a:lnSpc>
                <a:spcPts val="6163"/>
              </a:lnSpc>
              <a:buFont typeface="Arial"/>
              <a:buChar char="•"/>
            </a:pPr>
            <a:r>
              <a:rPr lang="en-US" sz="4000" dirty="0">
                <a:solidFill>
                  <a:srgbClr val="01070A"/>
                </a:solidFill>
                <a:latin typeface="Dosis"/>
                <a:ea typeface="Dosis"/>
                <a:cs typeface="Dosis"/>
                <a:sym typeface="Dosis"/>
              </a:rPr>
              <a:t>Fatma </a:t>
            </a:r>
            <a:r>
              <a:rPr lang="en-US" sz="4000" dirty="0" err="1">
                <a:solidFill>
                  <a:srgbClr val="01070A"/>
                </a:solidFill>
                <a:latin typeface="Dosis"/>
                <a:ea typeface="Dosis"/>
                <a:cs typeface="Dosis"/>
                <a:sym typeface="Dosis"/>
              </a:rPr>
              <a:t>Tolba</a:t>
            </a:r>
            <a:endParaRPr lang="en-US" sz="4000" dirty="0">
              <a:solidFill>
                <a:srgbClr val="01070A"/>
              </a:solidFill>
              <a:latin typeface="Dosis"/>
              <a:ea typeface="Dosis"/>
              <a:cs typeface="Dosis"/>
              <a:sym typeface="Dosi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txBody>
            <a:bodyPr/>
            <a:lstStyle/>
            <a:p>
              <a:endParaRPr lang="en-US"/>
            </a:p>
          </p:txBody>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9888020"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379267" y="1551332"/>
            <a:ext cx="5394683" cy="1193457"/>
          </a:xfrm>
          <a:prstGeom prst="rect">
            <a:avLst/>
          </a:prstGeom>
        </p:spPr>
        <p:txBody>
          <a:bodyPr lIns="0" tIns="0" rIns="0" bIns="0" rtlCol="0" anchor="t">
            <a:spAutoFit/>
          </a:bodyPr>
          <a:lstStyle/>
          <a:p>
            <a:pPr marL="0" lvl="0" indent="0" algn="ctr">
              <a:lnSpc>
                <a:spcPts val="9764"/>
              </a:lnSpc>
              <a:spcBef>
                <a:spcPct val="0"/>
              </a:spcBef>
            </a:pPr>
            <a:r>
              <a:rPr lang="en-US" sz="6974" dirty="0">
                <a:solidFill>
                  <a:srgbClr val="01070A"/>
                </a:solidFill>
                <a:latin typeface="Carelia"/>
                <a:ea typeface="Carelia"/>
                <a:cs typeface="Carelia"/>
                <a:sym typeface="Carelia"/>
              </a:rPr>
              <a:t>Overview</a:t>
            </a:r>
          </a:p>
        </p:txBody>
      </p:sp>
      <p:sp>
        <p:nvSpPr>
          <p:cNvPr id="8" name="TextBox 8"/>
          <p:cNvSpPr txBox="1"/>
          <p:nvPr/>
        </p:nvSpPr>
        <p:spPr>
          <a:xfrm>
            <a:off x="4572000" y="2959261"/>
            <a:ext cx="5940836" cy="5493876"/>
          </a:xfrm>
          <a:prstGeom prst="rect">
            <a:avLst/>
          </a:prstGeom>
        </p:spPr>
        <p:txBody>
          <a:bodyPr wrap="square" lIns="0" tIns="0" rIns="0" bIns="0" rtlCol="0" anchor="t">
            <a:spAutoFit/>
          </a:bodyPr>
          <a:lstStyle/>
          <a:p>
            <a:pPr marL="950553" lvl="1" indent="-475277" algn="l">
              <a:lnSpc>
                <a:spcPts val="6163"/>
              </a:lnSpc>
              <a:buFont typeface="Arial"/>
              <a:buChar char="•"/>
            </a:pPr>
            <a:r>
              <a:rPr lang="en-US" sz="4402" dirty="0">
                <a:solidFill>
                  <a:srgbClr val="01070A"/>
                </a:solidFill>
                <a:latin typeface="Dosis"/>
                <a:ea typeface="Dosis"/>
                <a:cs typeface="Dosis"/>
                <a:sym typeface="Dosis"/>
              </a:rPr>
              <a:t>Introduction</a:t>
            </a:r>
          </a:p>
          <a:p>
            <a:pPr marL="950553" lvl="1" indent="-475277" algn="l">
              <a:lnSpc>
                <a:spcPts val="6163"/>
              </a:lnSpc>
              <a:buFont typeface="Arial"/>
              <a:buChar char="•"/>
            </a:pPr>
            <a:r>
              <a:rPr lang="en-US" sz="4402" dirty="0">
                <a:solidFill>
                  <a:srgbClr val="01070A"/>
                </a:solidFill>
                <a:latin typeface="Dosis"/>
                <a:ea typeface="Dosis"/>
                <a:cs typeface="Dosis"/>
                <a:sym typeface="Dosis"/>
              </a:rPr>
              <a:t>Project Overview</a:t>
            </a:r>
          </a:p>
          <a:p>
            <a:pPr marL="950553" lvl="1" indent="-475277" algn="l">
              <a:lnSpc>
                <a:spcPts val="6163"/>
              </a:lnSpc>
              <a:buFont typeface="Arial"/>
              <a:buChar char="•"/>
            </a:pPr>
            <a:r>
              <a:rPr lang="en-US" sz="4402" dirty="0">
                <a:solidFill>
                  <a:srgbClr val="01070A"/>
                </a:solidFill>
                <a:latin typeface="Dosis"/>
                <a:ea typeface="Dosis"/>
                <a:cs typeface="Dosis"/>
                <a:sym typeface="Dosis"/>
              </a:rPr>
              <a:t>System Architecture</a:t>
            </a:r>
          </a:p>
          <a:p>
            <a:pPr marL="950553" lvl="1" indent="-475277" algn="l">
              <a:lnSpc>
                <a:spcPts val="6163"/>
              </a:lnSpc>
              <a:buFont typeface="Arial"/>
              <a:buChar char="•"/>
            </a:pPr>
            <a:r>
              <a:rPr lang="en-US" sz="4402" dirty="0">
                <a:solidFill>
                  <a:srgbClr val="01070A"/>
                </a:solidFill>
                <a:latin typeface="Dosis"/>
                <a:ea typeface="Dosis"/>
                <a:cs typeface="Dosis"/>
                <a:sym typeface="Dosis"/>
              </a:rPr>
              <a:t>Key Features</a:t>
            </a:r>
          </a:p>
          <a:p>
            <a:pPr marL="950553" lvl="1" indent="-475277" algn="l">
              <a:lnSpc>
                <a:spcPts val="6163"/>
              </a:lnSpc>
              <a:buFont typeface="Arial"/>
              <a:buChar char="•"/>
            </a:pPr>
            <a:r>
              <a:rPr lang="en-US" sz="4402" dirty="0">
                <a:solidFill>
                  <a:srgbClr val="01070A"/>
                </a:solidFill>
                <a:latin typeface="Dosis"/>
                <a:ea typeface="Dosis"/>
                <a:cs typeface="Dosis"/>
                <a:sym typeface="Dosis"/>
              </a:rPr>
              <a:t>Demo</a:t>
            </a:r>
          </a:p>
          <a:p>
            <a:pPr marL="950553" lvl="1" indent="-475277" algn="l">
              <a:lnSpc>
                <a:spcPts val="6163"/>
              </a:lnSpc>
              <a:buFont typeface="Arial"/>
              <a:buChar char="•"/>
            </a:pPr>
            <a:r>
              <a:rPr lang="en-US" sz="4402" dirty="0">
                <a:solidFill>
                  <a:srgbClr val="01070A"/>
                </a:solidFill>
                <a:latin typeface="Dosis"/>
                <a:ea typeface="Dosis"/>
                <a:cs typeface="Dosis"/>
                <a:sym typeface="Dosis"/>
              </a:rPr>
              <a:t>Conclusions</a:t>
            </a:r>
          </a:p>
          <a:p>
            <a:pPr marL="950553" lvl="1" indent="-475277" algn="l">
              <a:lnSpc>
                <a:spcPts val="6163"/>
              </a:lnSpc>
              <a:buFont typeface="Arial"/>
              <a:buChar char="•"/>
            </a:pPr>
            <a:r>
              <a:rPr lang="en-US" sz="4402" dirty="0">
                <a:solidFill>
                  <a:srgbClr val="01070A"/>
                </a:solidFill>
                <a:latin typeface="Dosis"/>
                <a:ea typeface="Dosis"/>
                <a:cs typeface="Dosis"/>
                <a:sym typeface="Dosis"/>
              </a:rPr>
              <a:t>Future Enhancements</a:t>
            </a: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125463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3487" y="1566975"/>
            <a:ext cx="13293258" cy="6972389"/>
            <a:chOff x="0" y="-47625"/>
            <a:chExt cx="3501105" cy="1836347"/>
          </a:xfrm>
        </p:grpSpPr>
        <p:sp>
          <p:nvSpPr>
            <p:cNvPr id="7" name="Freeform 7"/>
            <p:cNvSpPr/>
            <p:nvPr/>
          </p:nvSpPr>
          <p:spPr>
            <a:xfrm>
              <a:off x="0" y="0"/>
              <a:ext cx="3501105" cy="1788722"/>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dirty="0"/>
            </a:p>
          </p:txBody>
        </p:sp>
        <p:sp>
          <p:nvSpPr>
            <p:cNvPr id="8" name="TextBox 8"/>
            <p:cNvSpPr txBox="1"/>
            <p:nvPr/>
          </p:nvSpPr>
          <p:spPr>
            <a:xfrm>
              <a:off x="0" y="-47625"/>
              <a:ext cx="3501105" cy="1836347"/>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265745" y="5448300"/>
            <a:ext cx="1367954" cy="378053"/>
          </a:xfrm>
          <a:custGeom>
            <a:avLst/>
            <a:gdLst/>
            <a:ahLst/>
            <a:cxnLst/>
            <a:rect l="l" t="t" r="r" b="b"/>
            <a:pathLst>
              <a:path w="1367954" h="378053">
                <a:moveTo>
                  <a:pt x="0" y="0"/>
                </a:moveTo>
                <a:lnTo>
                  <a:pt x="1367954" y="0"/>
                </a:lnTo>
                <a:lnTo>
                  <a:pt x="1367954" y="378053"/>
                </a:lnTo>
                <a:lnTo>
                  <a:pt x="0" y="378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3709676" y="3619962"/>
            <a:ext cx="2622717" cy="324263"/>
          </a:xfrm>
          <a:custGeom>
            <a:avLst/>
            <a:gdLst/>
            <a:ahLst/>
            <a:cxnLst/>
            <a:rect l="l" t="t" r="r" b="b"/>
            <a:pathLst>
              <a:path w="2622717" h="324263">
                <a:moveTo>
                  <a:pt x="0" y="0"/>
                </a:moveTo>
                <a:lnTo>
                  <a:pt x="2622717" y="0"/>
                </a:lnTo>
                <a:lnTo>
                  <a:pt x="2622717" y="324263"/>
                </a:lnTo>
                <a:lnTo>
                  <a:pt x="0" y="324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2469465" y="5905716"/>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6332393" y="2559119"/>
            <a:ext cx="5623213" cy="1086343"/>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Introduction</a:t>
            </a:r>
          </a:p>
        </p:txBody>
      </p:sp>
      <p:sp>
        <p:nvSpPr>
          <p:cNvPr id="14" name="TextBox 14"/>
          <p:cNvSpPr txBox="1"/>
          <p:nvPr/>
        </p:nvSpPr>
        <p:spPr>
          <a:xfrm>
            <a:off x="4495800" y="5905716"/>
            <a:ext cx="7719663" cy="1294924"/>
          </a:xfrm>
          <a:prstGeom prst="rect">
            <a:avLst/>
          </a:prstGeom>
        </p:spPr>
        <p:txBody>
          <a:bodyPr wrap="square" lIns="0" tIns="0" rIns="0" bIns="0" rtlCol="0" anchor="t">
            <a:spAutoFit/>
          </a:bodyPr>
          <a:lstStyle/>
          <a:p>
            <a:pPr marL="535834" lvl="1" indent="-267917" algn="l">
              <a:lnSpc>
                <a:spcPts val="3474"/>
              </a:lnSpc>
              <a:spcBef>
                <a:spcPct val="0"/>
              </a:spcBef>
              <a:buFont typeface="Arial"/>
              <a:buChar char="•"/>
            </a:pPr>
            <a:r>
              <a:rPr lang="en-US" sz="2481" dirty="0">
                <a:solidFill>
                  <a:srgbClr val="01070A"/>
                </a:solidFill>
                <a:latin typeface="Dosis"/>
                <a:sym typeface="Dosis"/>
              </a:rPr>
              <a:t>C</a:t>
            </a:r>
            <a:r>
              <a:rPr lang="en-US" sz="2481" dirty="0">
                <a:solidFill>
                  <a:srgbClr val="01070A"/>
                </a:solidFill>
                <a:latin typeface="Dosis"/>
              </a:rPr>
              <a:t>reate a modern, automated library management system that streamlines processes, improves efficiency, and provides a better user experience.</a:t>
            </a:r>
            <a:endParaRPr lang="en-US" sz="2481" dirty="0">
              <a:solidFill>
                <a:srgbClr val="01070A"/>
              </a:solidFill>
              <a:latin typeface="Dosis"/>
              <a:sym typeface="Dosis"/>
            </a:endParaRPr>
          </a:p>
        </p:txBody>
      </p:sp>
      <p:sp>
        <p:nvSpPr>
          <p:cNvPr id="15" name="TextBox 15"/>
          <p:cNvSpPr txBox="1"/>
          <p:nvPr/>
        </p:nvSpPr>
        <p:spPr>
          <a:xfrm>
            <a:off x="4302188" y="5376691"/>
            <a:ext cx="1904489" cy="467885"/>
          </a:xfrm>
          <a:prstGeom prst="rect">
            <a:avLst/>
          </a:prstGeom>
        </p:spPr>
        <p:txBody>
          <a:bodyPr lIns="0" tIns="0" rIns="0" bIns="0" rtlCol="0" anchor="t">
            <a:spAutoFit/>
          </a:bodyPr>
          <a:lstStyle/>
          <a:p>
            <a:pPr algn="l">
              <a:lnSpc>
                <a:spcPts val="4034"/>
              </a:lnSpc>
            </a:pPr>
            <a:r>
              <a:rPr lang="en-US" sz="2881" b="1" dirty="0">
                <a:solidFill>
                  <a:srgbClr val="01070A"/>
                </a:solidFill>
                <a:latin typeface="Dosis Medium"/>
                <a:ea typeface="Dosis Medium"/>
                <a:cs typeface="Dosis Medium"/>
                <a:sym typeface="Dosis Medium"/>
              </a:rPr>
              <a:t>Objective</a:t>
            </a:r>
          </a:p>
        </p:txBody>
      </p:sp>
      <p:sp>
        <p:nvSpPr>
          <p:cNvPr id="16" name="TextBox 16"/>
          <p:cNvSpPr txBox="1"/>
          <p:nvPr/>
        </p:nvSpPr>
        <p:spPr>
          <a:xfrm>
            <a:off x="4302188" y="3467100"/>
            <a:ext cx="3110232" cy="467885"/>
          </a:xfrm>
          <a:prstGeom prst="rect">
            <a:avLst/>
          </a:prstGeom>
        </p:spPr>
        <p:txBody>
          <a:bodyPr lIns="0" tIns="0" rIns="0" bIns="0" rtlCol="0" anchor="t">
            <a:spAutoFit/>
          </a:bodyPr>
          <a:lstStyle/>
          <a:p>
            <a:pPr algn="l">
              <a:lnSpc>
                <a:spcPts val="4034"/>
              </a:lnSpc>
            </a:pPr>
            <a:r>
              <a:rPr lang="en-US" sz="2881" b="1" dirty="0">
                <a:solidFill>
                  <a:srgbClr val="01070A"/>
                </a:solidFill>
                <a:latin typeface="Dosis Medium"/>
                <a:ea typeface="Dosis Medium"/>
                <a:cs typeface="Dosis Medium"/>
                <a:sym typeface="Dosis Medium"/>
              </a:rPr>
              <a:t>Problem</a:t>
            </a:r>
          </a:p>
        </p:txBody>
      </p:sp>
      <p:sp>
        <p:nvSpPr>
          <p:cNvPr id="18" name="TextBox 14">
            <a:extLst>
              <a:ext uri="{FF2B5EF4-FFF2-40B4-BE49-F238E27FC236}">
                <a16:creationId xmlns:a16="http://schemas.microsoft.com/office/drawing/2014/main" id="{D244D3FA-F2B7-C33D-B766-E7C76408C743}"/>
              </a:ext>
            </a:extLst>
          </p:cNvPr>
          <p:cNvSpPr txBox="1"/>
          <p:nvPr/>
        </p:nvSpPr>
        <p:spPr>
          <a:xfrm>
            <a:off x="4302188" y="3944227"/>
            <a:ext cx="7913275" cy="1305870"/>
          </a:xfrm>
          <a:prstGeom prst="rect">
            <a:avLst/>
          </a:prstGeom>
        </p:spPr>
        <p:txBody>
          <a:bodyPr lIns="0" tIns="0" rIns="0" bIns="0" rtlCol="0" anchor="t">
            <a:spAutoFit/>
          </a:bodyPr>
          <a:lstStyle/>
          <a:p>
            <a:pPr marL="535834" lvl="1" indent="-267917" algn="l">
              <a:lnSpc>
                <a:spcPts val="3474"/>
              </a:lnSpc>
              <a:spcBef>
                <a:spcPct val="0"/>
              </a:spcBef>
              <a:buFont typeface="Arial"/>
              <a:buChar char="•"/>
            </a:pPr>
            <a:r>
              <a:rPr lang="en-US" sz="2481" dirty="0" err="1">
                <a:solidFill>
                  <a:srgbClr val="01070A"/>
                </a:solidFill>
                <a:latin typeface="Dosis"/>
                <a:sym typeface="Dosis"/>
              </a:rPr>
              <a:t>Tr</a:t>
            </a:r>
            <a:r>
              <a:rPr lang="en-US" sz="2481" dirty="0" err="1">
                <a:solidFill>
                  <a:srgbClr val="01070A"/>
                </a:solidFill>
                <a:latin typeface="Dosis"/>
              </a:rPr>
              <a:t>atditional</a:t>
            </a:r>
            <a:r>
              <a:rPr lang="en-US" sz="2481" dirty="0">
                <a:solidFill>
                  <a:srgbClr val="01070A"/>
                </a:solidFill>
                <a:latin typeface="Dosis"/>
              </a:rPr>
              <a:t> library management systems are often manual, time-consuming, and prone to errors. This inefficiency can lead to delays, lost resources, and a poor user experience.</a:t>
            </a:r>
            <a:endParaRPr lang="en-US" sz="2481" dirty="0">
              <a:solidFill>
                <a:srgbClr val="01070A"/>
              </a:solidFill>
              <a:latin typeface="Dosis"/>
              <a:sym typeface="Dosis"/>
            </a:endParaRPr>
          </a:p>
        </p:txBody>
      </p:sp>
      <p:sp>
        <p:nvSpPr>
          <p:cNvPr id="19" name="Freeform 11">
            <a:extLst>
              <a:ext uri="{FF2B5EF4-FFF2-40B4-BE49-F238E27FC236}">
                <a16:creationId xmlns:a16="http://schemas.microsoft.com/office/drawing/2014/main" id="{33AEB41C-A6CD-801D-2F84-BCD35B8F1CDB}"/>
              </a:ext>
            </a:extLst>
          </p:cNvPr>
          <p:cNvSpPr/>
          <p:nvPr/>
        </p:nvSpPr>
        <p:spPr>
          <a:xfrm>
            <a:off x="3943073" y="7373357"/>
            <a:ext cx="2622717" cy="324263"/>
          </a:xfrm>
          <a:custGeom>
            <a:avLst/>
            <a:gdLst/>
            <a:ahLst/>
            <a:cxnLst/>
            <a:rect l="l" t="t" r="r" b="b"/>
            <a:pathLst>
              <a:path w="2622717" h="324263">
                <a:moveTo>
                  <a:pt x="0" y="0"/>
                </a:moveTo>
                <a:lnTo>
                  <a:pt x="2622717" y="0"/>
                </a:lnTo>
                <a:lnTo>
                  <a:pt x="2622717" y="324263"/>
                </a:lnTo>
                <a:lnTo>
                  <a:pt x="0" y="324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16">
            <a:extLst>
              <a:ext uri="{FF2B5EF4-FFF2-40B4-BE49-F238E27FC236}">
                <a16:creationId xmlns:a16="http://schemas.microsoft.com/office/drawing/2014/main" id="{706EDBA7-D707-7C35-B851-5AFD081B16F9}"/>
              </a:ext>
            </a:extLst>
          </p:cNvPr>
          <p:cNvSpPr txBox="1"/>
          <p:nvPr/>
        </p:nvSpPr>
        <p:spPr>
          <a:xfrm>
            <a:off x="4191000" y="7277100"/>
            <a:ext cx="3110232" cy="467885"/>
          </a:xfrm>
          <a:prstGeom prst="rect">
            <a:avLst/>
          </a:prstGeom>
        </p:spPr>
        <p:txBody>
          <a:bodyPr lIns="0" tIns="0" rIns="0" bIns="0" rtlCol="0" anchor="t">
            <a:spAutoFit/>
          </a:bodyPr>
          <a:lstStyle/>
          <a:p>
            <a:pPr algn="l">
              <a:lnSpc>
                <a:spcPts val="4034"/>
              </a:lnSpc>
            </a:pPr>
            <a:r>
              <a:rPr lang="en-US" sz="2881" b="1" dirty="0">
                <a:solidFill>
                  <a:srgbClr val="01070A"/>
                </a:solidFill>
                <a:latin typeface="Dosis Medium"/>
                <a:ea typeface="Dosis Medium"/>
                <a:cs typeface="Dosis Medium"/>
                <a:sym typeface="Dosis Medium"/>
              </a:rPr>
              <a:t>Target </a:t>
            </a:r>
            <a:r>
              <a:rPr lang="en-US" sz="2881" b="1" dirty="0" err="1">
                <a:solidFill>
                  <a:srgbClr val="01070A"/>
                </a:solidFill>
                <a:latin typeface="Dosis Medium"/>
                <a:ea typeface="Dosis Medium"/>
                <a:cs typeface="Dosis Medium"/>
                <a:sym typeface="Dosis Medium"/>
              </a:rPr>
              <a:t>Audiance</a:t>
            </a:r>
            <a:endParaRPr lang="en-US" sz="2881" b="1" dirty="0">
              <a:solidFill>
                <a:srgbClr val="01070A"/>
              </a:solidFill>
              <a:latin typeface="Dosis Medium"/>
              <a:ea typeface="Dosis Medium"/>
              <a:cs typeface="Dosis Medium"/>
              <a:sym typeface="Dosis Medium"/>
            </a:endParaRPr>
          </a:p>
        </p:txBody>
      </p:sp>
      <p:sp>
        <p:nvSpPr>
          <p:cNvPr id="21" name="TextBox 14">
            <a:extLst>
              <a:ext uri="{FF2B5EF4-FFF2-40B4-BE49-F238E27FC236}">
                <a16:creationId xmlns:a16="http://schemas.microsoft.com/office/drawing/2014/main" id="{9A0B17F8-5F25-DA77-DCC7-01F04E5CE7B7}"/>
              </a:ext>
            </a:extLst>
          </p:cNvPr>
          <p:cNvSpPr txBox="1"/>
          <p:nvPr/>
        </p:nvSpPr>
        <p:spPr>
          <a:xfrm>
            <a:off x="4552782" y="7837765"/>
            <a:ext cx="7719663" cy="408189"/>
          </a:xfrm>
          <a:prstGeom prst="rect">
            <a:avLst/>
          </a:prstGeom>
        </p:spPr>
        <p:txBody>
          <a:bodyPr wrap="square" lIns="0" tIns="0" rIns="0" bIns="0" rtlCol="0" anchor="t">
            <a:spAutoFit/>
          </a:bodyPr>
          <a:lstStyle/>
          <a:p>
            <a:pPr marL="535834" lvl="1" indent="-267917" algn="l">
              <a:lnSpc>
                <a:spcPts val="3474"/>
              </a:lnSpc>
              <a:spcBef>
                <a:spcPct val="0"/>
              </a:spcBef>
              <a:buFont typeface="Arial"/>
              <a:buChar char="•"/>
            </a:pPr>
            <a:r>
              <a:rPr lang="en-US" sz="2481" dirty="0">
                <a:solidFill>
                  <a:srgbClr val="01070A"/>
                </a:solidFill>
                <a:latin typeface="Dosis"/>
              </a:rPr>
              <a:t>Librarians, library staff, and library patrons</a:t>
            </a:r>
            <a:endParaRPr lang="en-US" sz="2481" dirty="0">
              <a:solidFill>
                <a:srgbClr val="01070A"/>
              </a:solidFill>
              <a:latin typeface="Dosis"/>
              <a:sym typeface="Dosis"/>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18968" y="1760572"/>
            <a:ext cx="14650064" cy="7379489"/>
            <a:chOff x="0" y="0"/>
            <a:chExt cx="4491524" cy="2262458"/>
          </a:xfrm>
        </p:grpSpPr>
        <p:sp>
          <p:nvSpPr>
            <p:cNvPr id="4" name="Freeform 4"/>
            <p:cNvSpPr/>
            <p:nvPr/>
          </p:nvSpPr>
          <p:spPr>
            <a:xfrm>
              <a:off x="0" y="0"/>
              <a:ext cx="4491524" cy="2262458"/>
            </a:xfrm>
            <a:custGeom>
              <a:avLst/>
              <a:gdLst/>
              <a:ahLst/>
              <a:cxnLst/>
              <a:rect l="l" t="t" r="r" b="b"/>
              <a:pathLst>
                <a:path w="4491524" h="2262458">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310083"/>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209671" y="6753080"/>
            <a:ext cx="3584090" cy="3192451"/>
          </a:xfrm>
          <a:custGeom>
            <a:avLst/>
            <a:gdLst/>
            <a:ahLst/>
            <a:cxnLst/>
            <a:rect l="l" t="t" r="r" b="b"/>
            <a:pathLst>
              <a:path w="3584090" h="3192451">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4323702" y="511342"/>
            <a:ext cx="3160431" cy="3028267"/>
          </a:xfrm>
          <a:custGeom>
            <a:avLst/>
            <a:gdLst/>
            <a:ahLst/>
            <a:cxnLst/>
            <a:rect l="l" t="t" r="r" b="b"/>
            <a:pathLst>
              <a:path w="3160431" h="3028267">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922223" y="2506411"/>
            <a:ext cx="12443555" cy="961802"/>
          </a:xfrm>
          <a:prstGeom prst="rect">
            <a:avLst/>
          </a:prstGeom>
        </p:spPr>
        <p:txBody>
          <a:bodyPr lIns="0" tIns="0" rIns="0" bIns="0" rtlCol="0" anchor="t">
            <a:spAutoFit/>
          </a:bodyPr>
          <a:lstStyle/>
          <a:p>
            <a:pPr marL="0" lvl="0" indent="0" algn="ctr">
              <a:lnSpc>
                <a:spcPts val="7531"/>
              </a:lnSpc>
              <a:spcBef>
                <a:spcPct val="0"/>
              </a:spcBef>
            </a:pPr>
            <a:r>
              <a:rPr lang="en-US" sz="5379" dirty="0">
                <a:solidFill>
                  <a:srgbClr val="01070A"/>
                </a:solidFill>
                <a:latin typeface="Carelia"/>
                <a:ea typeface="Carelia"/>
                <a:cs typeface="Carelia"/>
                <a:sym typeface="Carelia"/>
              </a:rPr>
              <a:t>Project overview</a:t>
            </a:r>
          </a:p>
        </p:txBody>
      </p:sp>
      <p:sp>
        <p:nvSpPr>
          <p:cNvPr id="9" name="AutoShape 9"/>
          <p:cNvSpPr/>
          <p:nvPr/>
        </p:nvSpPr>
        <p:spPr>
          <a:xfrm>
            <a:off x="6794562" y="3467100"/>
            <a:ext cx="0" cy="4554245"/>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11493438" y="3467100"/>
            <a:ext cx="0" cy="4554245"/>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2590800" y="4686300"/>
            <a:ext cx="3657597" cy="3922228"/>
          </a:xfrm>
          <a:prstGeom prst="rect">
            <a:avLst/>
          </a:prstGeom>
        </p:spPr>
        <p:txBody>
          <a:bodyPr wrap="square" lIns="0" tIns="0" rIns="0" bIns="0" rtlCol="0" anchor="t">
            <a:spAutoFit/>
          </a:bodyPr>
          <a:lstStyle/>
          <a:p>
            <a:pPr algn="ctr">
              <a:lnSpc>
                <a:spcPts val="3075"/>
              </a:lnSpc>
            </a:pPr>
            <a:r>
              <a:rPr lang="en-US" sz="2196" dirty="0">
                <a:solidFill>
                  <a:srgbClr val="01070A"/>
                </a:solidFill>
                <a:latin typeface="Dosis"/>
              </a:rPr>
              <a:t>This project focuses on developing a </a:t>
            </a:r>
            <a:r>
              <a:rPr lang="en-US" sz="2196" b="1" dirty="0">
                <a:solidFill>
                  <a:srgbClr val="01070A"/>
                </a:solidFill>
                <a:latin typeface="Dosis"/>
              </a:rPr>
              <a:t>Library Management System </a:t>
            </a:r>
            <a:r>
              <a:rPr lang="en-US" sz="2196" dirty="0">
                <a:solidFill>
                  <a:srgbClr val="01070A"/>
                </a:solidFill>
                <a:latin typeface="Dosis"/>
              </a:rPr>
              <a:t>using ASP.NET Core. This system aims to automate book checkouts, returns, penalty calculations, and member management. Users can efficiently search for available books, simplifying the library experience.</a:t>
            </a:r>
          </a:p>
          <a:p>
            <a:pPr algn="ctr">
              <a:lnSpc>
                <a:spcPts val="3075"/>
              </a:lnSpc>
            </a:pPr>
            <a:r>
              <a:rPr lang="en-US" sz="1600" u="none" strike="noStrike" dirty="0">
                <a:solidFill>
                  <a:srgbClr val="01070A"/>
                </a:solidFill>
                <a:latin typeface="Dosis"/>
                <a:ea typeface="Dosis"/>
                <a:cs typeface="Dosis"/>
                <a:sym typeface="Dosis"/>
              </a:rPr>
              <a:t>.</a:t>
            </a:r>
          </a:p>
        </p:txBody>
      </p:sp>
      <p:grpSp>
        <p:nvGrpSpPr>
          <p:cNvPr id="12" name="Group 12"/>
          <p:cNvGrpSpPr/>
          <p:nvPr/>
        </p:nvGrpSpPr>
        <p:grpSpPr>
          <a:xfrm>
            <a:off x="2270512" y="3897774"/>
            <a:ext cx="4167278" cy="647248"/>
            <a:chOff x="0" y="0"/>
            <a:chExt cx="1008606" cy="156653"/>
          </a:xfrm>
        </p:grpSpPr>
        <p:sp>
          <p:nvSpPr>
            <p:cNvPr id="13" name="Freeform 13"/>
            <p:cNvSpPr/>
            <p:nvPr/>
          </p:nvSpPr>
          <p:spPr>
            <a:xfrm>
              <a:off x="0" y="0"/>
              <a:ext cx="1008606" cy="156653"/>
            </a:xfrm>
            <a:custGeom>
              <a:avLst/>
              <a:gdLst/>
              <a:ahLst/>
              <a:cxnLst/>
              <a:rect l="l" t="t" r="r" b="b"/>
              <a:pathLst>
                <a:path w="1008606" h="156653">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txBody>
            <a:bodyPr/>
            <a:lstStyle/>
            <a:p>
              <a:endParaRPr lang="en-US"/>
            </a:p>
          </p:txBody>
        </p:sp>
        <p:sp>
          <p:nvSpPr>
            <p:cNvPr id="14" name="TextBox 14"/>
            <p:cNvSpPr txBox="1"/>
            <p:nvPr/>
          </p:nvSpPr>
          <p:spPr>
            <a:xfrm>
              <a:off x="0" y="-47625"/>
              <a:ext cx="1008606" cy="204278"/>
            </a:xfrm>
            <a:prstGeom prst="rect">
              <a:avLst/>
            </a:prstGeom>
          </p:spPr>
          <p:txBody>
            <a:bodyPr lIns="50800" tIns="50800" rIns="50800" bIns="50800" rtlCol="0" anchor="ctr"/>
            <a:lstStyle/>
            <a:p>
              <a:pPr algn="ctr">
                <a:lnSpc>
                  <a:spcPts val="3321"/>
                </a:lnSpc>
              </a:pPr>
              <a:r>
                <a:rPr lang="en-US" sz="2372" dirty="0">
                  <a:solidFill>
                    <a:srgbClr val="FFFFFF"/>
                  </a:solidFill>
                  <a:latin typeface="Dosis"/>
                </a:rPr>
                <a:t>Description</a:t>
              </a:r>
              <a:r>
                <a:rPr lang="en-US" sz="2372" dirty="0">
                  <a:solidFill>
                    <a:srgbClr val="FFFFFF"/>
                  </a:solidFill>
                  <a:latin typeface="Dosis"/>
                  <a:sym typeface="Dosis"/>
                </a:rPr>
                <a:t> </a:t>
              </a:r>
            </a:p>
          </p:txBody>
        </p:sp>
      </p:grpSp>
      <p:sp>
        <p:nvSpPr>
          <p:cNvPr id="15" name="TextBox 15"/>
          <p:cNvSpPr txBox="1"/>
          <p:nvPr/>
        </p:nvSpPr>
        <p:spPr>
          <a:xfrm>
            <a:off x="7186521" y="4933459"/>
            <a:ext cx="4167278" cy="2552815"/>
          </a:xfrm>
          <a:prstGeom prst="rect">
            <a:avLst/>
          </a:prstGeom>
        </p:spPr>
        <p:txBody>
          <a:bodyPr wrap="square" lIns="0" tIns="0" rIns="0" bIns="0" rtlCol="0" anchor="t">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2196" b="1" dirty="0">
                <a:solidFill>
                  <a:srgbClr val="01070A"/>
                </a:solidFill>
                <a:latin typeface="Dosis"/>
              </a:rPr>
              <a:t>Frontend : </a:t>
            </a:r>
            <a:r>
              <a:rPr lang="en-US" sz="2196" dirty="0">
                <a:solidFill>
                  <a:srgbClr val="01070A"/>
                </a:solidFill>
                <a:latin typeface="Dosis"/>
              </a:rPr>
              <a:t>HTML, CSS, Bootstrap, </a:t>
            </a:r>
            <a:r>
              <a:rPr lang="en-US" sz="2196" dirty="0" err="1">
                <a:solidFill>
                  <a:srgbClr val="01070A"/>
                </a:solidFill>
                <a:latin typeface="Dosis"/>
              </a:rPr>
              <a:t>Jquery</a:t>
            </a:r>
            <a:r>
              <a:rPr lang="en-US" sz="2196" dirty="0">
                <a:solidFill>
                  <a:srgbClr val="01070A"/>
                </a:solidFill>
                <a:latin typeface="Dosis"/>
              </a:rPr>
              <a:t>.</a:t>
            </a:r>
          </a:p>
          <a:p>
            <a:pPr marL="342900" lvl="0" indent="-342900">
              <a:lnSpc>
                <a:spcPct val="107000"/>
              </a:lnSpc>
              <a:spcAft>
                <a:spcPts val="800"/>
              </a:spcAft>
              <a:buSzPts val="1000"/>
              <a:buFont typeface="Symbol" panose="05050102010706020507" pitchFamily="18" charset="2"/>
              <a:buChar char=""/>
              <a:tabLst>
                <a:tab pos="457200" algn="l"/>
              </a:tabLst>
            </a:pPr>
            <a:r>
              <a:rPr lang="en-US" sz="2196" b="1" dirty="0">
                <a:solidFill>
                  <a:srgbClr val="01070A"/>
                </a:solidFill>
                <a:latin typeface="Dosis"/>
              </a:rPr>
              <a:t>Backend: </a:t>
            </a:r>
          </a:p>
          <a:p>
            <a:pPr marL="742950" lvl="1" indent="-285750">
              <a:lnSpc>
                <a:spcPct val="107000"/>
              </a:lnSpc>
              <a:spcAft>
                <a:spcPts val="800"/>
              </a:spcAft>
              <a:buSzPts val="1000"/>
              <a:buFont typeface="Courier New" panose="02070309020205020404" pitchFamily="49" charset="0"/>
              <a:buChar char="o"/>
              <a:tabLst>
                <a:tab pos="914400" algn="l"/>
              </a:tabLst>
            </a:pPr>
            <a:r>
              <a:rPr lang="en-US" sz="2196" u="sng" dirty="0">
                <a:solidFill>
                  <a:srgbClr val="01070A"/>
                </a:solidFill>
                <a:latin typeface="Dosis"/>
              </a:rPr>
              <a:t>ASP.NET Core (MVC).</a:t>
            </a:r>
          </a:p>
          <a:p>
            <a:pPr marL="742950" lvl="1" indent="-285750">
              <a:lnSpc>
                <a:spcPct val="107000"/>
              </a:lnSpc>
              <a:spcAft>
                <a:spcPts val="800"/>
              </a:spcAft>
              <a:buSzPts val="1000"/>
              <a:buFont typeface="Courier New" panose="02070309020205020404" pitchFamily="49" charset="0"/>
              <a:buChar char="o"/>
              <a:tabLst>
                <a:tab pos="914400" algn="l"/>
              </a:tabLst>
            </a:pPr>
            <a:r>
              <a:rPr lang="en-US" sz="2196" u="sng" dirty="0">
                <a:solidFill>
                  <a:srgbClr val="01070A"/>
                </a:solidFill>
                <a:latin typeface="Dosis"/>
              </a:rPr>
              <a:t>Entity Framework.</a:t>
            </a:r>
          </a:p>
          <a:p>
            <a:pPr marL="742950" lvl="1" indent="-285750">
              <a:lnSpc>
                <a:spcPct val="107000"/>
              </a:lnSpc>
              <a:spcAft>
                <a:spcPts val="800"/>
              </a:spcAft>
              <a:buSzPts val="1000"/>
              <a:buFont typeface="Courier New" panose="02070309020205020404" pitchFamily="49" charset="0"/>
              <a:buChar char="o"/>
              <a:tabLst>
                <a:tab pos="914400" algn="l"/>
              </a:tabLst>
            </a:pPr>
            <a:r>
              <a:rPr lang="en-US" sz="2196" u="sng" dirty="0">
                <a:solidFill>
                  <a:srgbClr val="01070A"/>
                </a:solidFill>
                <a:latin typeface="Dosis"/>
              </a:rPr>
              <a:t>SQL Server.</a:t>
            </a:r>
            <a:endParaRPr lang="en-US" sz="2196" u="none" strike="noStrike" dirty="0">
              <a:solidFill>
                <a:srgbClr val="01070A"/>
              </a:solidFill>
              <a:latin typeface="Dosis"/>
              <a:ea typeface="Dosis"/>
              <a:cs typeface="Dosis"/>
              <a:sym typeface="Dosis"/>
            </a:endParaRPr>
          </a:p>
        </p:txBody>
      </p:sp>
      <p:grpSp>
        <p:nvGrpSpPr>
          <p:cNvPr id="16" name="Group 16"/>
          <p:cNvGrpSpPr/>
          <p:nvPr/>
        </p:nvGrpSpPr>
        <p:grpSpPr>
          <a:xfrm>
            <a:off x="7060361" y="3701000"/>
            <a:ext cx="4167278" cy="844022"/>
            <a:chOff x="0" y="-47625"/>
            <a:chExt cx="1008606" cy="204278"/>
          </a:xfrm>
        </p:grpSpPr>
        <p:sp>
          <p:nvSpPr>
            <p:cNvPr id="17" name="Freeform 17"/>
            <p:cNvSpPr/>
            <p:nvPr/>
          </p:nvSpPr>
          <p:spPr>
            <a:xfrm>
              <a:off x="0" y="0"/>
              <a:ext cx="1008606" cy="156653"/>
            </a:xfrm>
            <a:custGeom>
              <a:avLst/>
              <a:gdLst/>
              <a:ahLst/>
              <a:cxnLst/>
              <a:rect l="l" t="t" r="r" b="b"/>
              <a:pathLst>
                <a:path w="1008606" h="156653">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txBody>
            <a:bodyPr/>
            <a:lstStyle/>
            <a:p>
              <a:endParaRPr lang="en-US"/>
            </a:p>
          </p:txBody>
        </p:sp>
        <p:sp>
          <p:nvSpPr>
            <p:cNvPr id="18" name="TextBox 18"/>
            <p:cNvSpPr txBox="1"/>
            <p:nvPr/>
          </p:nvSpPr>
          <p:spPr>
            <a:xfrm>
              <a:off x="0" y="-47625"/>
              <a:ext cx="1008606" cy="204278"/>
            </a:xfrm>
            <a:prstGeom prst="rect">
              <a:avLst/>
            </a:prstGeom>
          </p:spPr>
          <p:txBody>
            <a:bodyPr lIns="50800" tIns="50800" rIns="50800" bIns="50800" rtlCol="0" anchor="ctr"/>
            <a:lstStyle/>
            <a:p>
              <a:pPr algn="ctr">
                <a:lnSpc>
                  <a:spcPts val="3321"/>
                </a:lnSpc>
              </a:pPr>
              <a:r>
                <a:rPr lang="en-US" sz="2372" dirty="0">
                  <a:solidFill>
                    <a:srgbClr val="FFFFFF"/>
                  </a:solidFill>
                  <a:latin typeface="Dosis"/>
                </a:rPr>
                <a:t>Technology</a:t>
              </a:r>
              <a:r>
                <a:rPr lang="en-US" sz="2372" dirty="0">
                  <a:solidFill>
                    <a:srgbClr val="FFFFFF"/>
                  </a:solidFill>
                  <a:latin typeface="Dosis"/>
                  <a:sym typeface="Dosis"/>
                </a:rPr>
                <a:t> </a:t>
              </a:r>
            </a:p>
          </p:txBody>
        </p:sp>
      </p:grpSp>
      <p:sp>
        <p:nvSpPr>
          <p:cNvPr id="19" name="TextBox 19"/>
          <p:cNvSpPr txBox="1"/>
          <p:nvPr/>
        </p:nvSpPr>
        <p:spPr>
          <a:xfrm>
            <a:off x="11811000" y="4762500"/>
            <a:ext cx="4525427" cy="4031873"/>
          </a:xfrm>
          <a:prstGeom prst="rect">
            <a:avLst/>
          </a:prstGeom>
        </p:spPr>
        <p:txBody>
          <a:bodyPr wrap="square" lIns="0" tIns="0" rIns="0" bIns="0" rtlCol="0" anchor="t">
            <a:spAutoFit/>
          </a:bodyPr>
          <a:lstStyle/>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      User Interface  | (HTML, CSS)</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     Business Logic   | (ASP.NET Core MVC)</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   Data Access Layer  | (Entity Framework)</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       SQL Server     | (Database)</a:t>
            </a:r>
          </a:p>
          <a:p>
            <a:pPr>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1070A"/>
                </a:solidFill>
                <a:latin typeface="Dosis"/>
              </a:rPr>
              <a:t>+--------------------+</a:t>
            </a:r>
          </a:p>
          <a:p>
            <a:endParaRPr lang="en-US" sz="1400" b="1" u="none" strike="noStrike" dirty="0">
              <a:solidFill>
                <a:srgbClr val="01070A"/>
              </a:solidFill>
              <a:latin typeface="Dosis"/>
              <a:ea typeface="Dosis"/>
              <a:cs typeface="Dosis"/>
              <a:sym typeface="Dosis"/>
            </a:endParaRPr>
          </a:p>
        </p:txBody>
      </p:sp>
      <p:grpSp>
        <p:nvGrpSpPr>
          <p:cNvPr id="20" name="Group 20"/>
          <p:cNvGrpSpPr/>
          <p:nvPr/>
        </p:nvGrpSpPr>
        <p:grpSpPr>
          <a:xfrm>
            <a:off x="11761261" y="3897774"/>
            <a:ext cx="4167278" cy="647248"/>
            <a:chOff x="0" y="0"/>
            <a:chExt cx="1008606" cy="156653"/>
          </a:xfrm>
        </p:grpSpPr>
        <p:sp>
          <p:nvSpPr>
            <p:cNvPr id="21" name="Freeform 21"/>
            <p:cNvSpPr/>
            <p:nvPr/>
          </p:nvSpPr>
          <p:spPr>
            <a:xfrm>
              <a:off x="0" y="0"/>
              <a:ext cx="1008606" cy="156653"/>
            </a:xfrm>
            <a:custGeom>
              <a:avLst/>
              <a:gdLst/>
              <a:ahLst/>
              <a:cxnLst/>
              <a:rect l="l" t="t" r="r" b="b"/>
              <a:pathLst>
                <a:path w="1008606" h="156653">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txBody>
            <a:bodyPr/>
            <a:lstStyle/>
            <a:p>
              <a:endParaRPr lang="en-US"/>
            </a:p>
          </p:txBody>
        </p:sp>
        <p:sp>
          <p:nvSpPr>
            <p:cNvPr id="22" name="TextBox 22"/>
            <p:cNvSpPr txBox="1"/>
            <p:nvPr/>
          </p:nvSpPr>
          <p:spPr>
            <a:xfrm>
              <a:off x="0" y="-47625"/>
              <a:ext cx="1008606" cy="204278"/>
            </a:xfrm>
            <a:prstGeom prst="rect">
              <a:avLst/>
            </a:prstGeom>
          </p:spPr>
          <p:txBody>
            <a:bodyPr lIns="50800" tIns="50800" rIns="50800" bIns="50800" rtlCol="0" anchor="ctr"/>
            <a:lstStyle/>
            <a:p>
              <a:pPr algn="ctr">
                <a:lnSpc>
                  <a:spcPts val="3321"/>
                </a:lnSpc>
              </a:pPr>
              <a:r>
                <a:rPr lang="en-US" sz="2372" dirty="0" err="1">
                  <a:solidFill>
                    <a:srgbClr val="FFFFFF"/>
                  </a:solidFill>
                  <a:latin typeface="Dosis"/>
                  <a:ea typeface="Dosis"/>
                  <a:cs typeface="Dosis"/>
                  <a:sym typeface="Dosis"/>
                </a:rPr>
                <a:t>Digram</a:t>
              </a:r>
              <a:endParaRPr lang="en-US" sz="2372" dirty="0">
                <a:solidFill>
                  <a:srgbClr val="FFFFFF"/>
                </a:solidFill>
                <a:latin typeface="Dosis"/>
                <a:ea typeface="Dosis"/>
                <a:cs typeface="Dosis"/>
                <a:sym typeface="Dosis"/>
              </a:endParaRPr>
            </a:p>
          </p:txBody>
        </p:sp>
      </p:grpSp>
    </p:spTree>
    <p:extLst>
      <p:ext uri="{BB962C8B-B14F-4D97-AF65-F5344CB8AC3E}">
        <p14:creationId xmlns:p14="http://schemas.microsoft.com/office/powerpoint/2010/main" val="261694869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txBody>
            <a:bodyPr/>
            <a:lstStyle/>
            <a:p>
              <a:endParaRPr lang="en-US" dirty="0"/>
            </a:p>
          </p:txBody>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a:off x="276159" y="6894969"/>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4077823" y="2641760"/>
            <a:ext cx="9982457" cy="567539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sp>
        <p:nvSpPr>
          <p:cNvPr id="23" name="Freeform 23"/>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4762897" y="1527166"/>
            <a:ext cx="8762207"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MVC Architecture</a:t>
            </a:r>
            <a:endParaRPr lang="en-US" sz="6332" dirty="0">
              <a:solidFill>
                <a:srgbClr val="01070A"/>
              </a:solidFill>
              <a:latin typeface="Carelia"/>
              <a:sym typeface="Carelia"/>
            </a:endParaRPr>
          </a:p>
        </p:txBody>
      </p:sp>
      <p:pic>
        <p:nvPicPr>
          <p:cNvPr id="30" name="Picture 29" descr="A diagram of a model&#10;&#10;Description automatically generated">
            <a:extLst>
              <a:ext uri="{FF2B5EF4-FFF2-40B4-BE49-F238E27FC236}">
                <a16:creationId xmlns:a16="http://schemas.microsoft.com/office/drawing/2014/main" id="{E6323063-CBA0-4C3E-81FA-4F9E11B10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8195" y="2981167"/>
            <a:ext cx="8201714" cy="49965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n-US"/>
          </a:p>
        </p:txBody>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txBody>
            <a:bodyPr/>
            <a:lstStyle/>
            <a:p>
              <a:endParaRPr lang="en-US" dirty="0"/>
            </a:p>
          </p:txBody>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a:off x="276159" y="6894969"/>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2007541" y="1527166"/>
            <a:ext cx="14154503" cy="1141338"/>
          </a:xfrm>
          <a:prstGeom prst="rect">
            <a:avLst/>
          </a:prstGeom>
        </p:spPr>
        <p:txBody>
          <a:bodyPr wrap="square" lIns="0" tIns="0" rIns="0" bIns="0" rtlCol="0" anchor="t">
            <a:spAutoFit/>
          </a:bodyPr>
          <a:lstStyle/>
          <a:p>
            <a:pPr marL="0" lvl="0" indent="0" algn="ctr">
              <a:lnSpc>
                <a:spcPts val="8865"/>
              </a:lnSpc>
              <a:spcBef>
                <a:spcPct val="0"/>
              </a:spcBef>
            </a:pPr>
            <a:r>
              <a:rPr lang="en-US" sz="6332" dirty="0">
                <a:solidFill>
                  <a:srgbClr val="01070A"/>
                </a:solidFill>
                <a:latin typeface="Carelia"/>
              </a:rPr>
              <a:t>Database Design </a:t>
            </a:r>
            <a:endParaRPr lang="en-US" sz="6332" dirty="0">
              <a:solidFill>
                <a:srgbClr val="01070A"/>
              </a:solidFill>
              <a:latin typeface="Carelia"/>
              <a:sym typeface="Carelia"/>
            </a:endParaRPr>
          </a:p>
        </p:txBody>
      </p:sp>
      <p:pic>
        <p:nvPicPr>
          <p:cNvPr id="7" name="Picture 6" descr="A screenshot of a computer&#10;&#10;Description automatically generated">
            <a:extLst>
              <a:ext uri="{FF2B5EF4-FFF2-40B4-BE49-F238E27FC236}">
                <a16:creationId xmlns:a16="http://schemas.microsoft.com/office/drawing/2014/main" id="{605EE773-F423-1AF3-2916-14C2E2239D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2600461"/>
            <a:ext cx="11811000" cy="5205552"/>
          </a:xfrm>
          <a:prstGeom prst="rect">
            <a:avLst/>
          </a:prstGeom>
        </p:spPr>
      </p:pic>
    </p:spTree>
    <p:extLst>
      <p:ext uri="{BB962C8B-B14F-4D97-AF65-F5344CB8AC3E}">
        <p14:creationId xmlns:p14="http://schemas.microsoft.com/office/powerpoint/2010/main" val="91140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r>
              <a:rPr lang="en-US" dirty="0"/>
              <a:t> </a:t>
            </a:r>
          </a:p>
        </p:txBody>
      </p:sp>
      <p:sp>
        <p:nvSpPr>
          <p:cNvPr id="3" name="Freeform 3"/>
          <p:cNvSpPr/>
          <p:nvPr/>
        </p:nvSpPr>
        <p:spPr>
          <a:xfrm>
            <a:off x="1454484" y="3045203"/>
            <a:ext cx="4568927" cy="4927274"/>
          </a:xfrm>
          <a:custGeom>
            <a:avLst/>
            <a:gdLst/>
            <a:ahLst/>
            <a:cxnLst/>
            <a:rect l="l" t="t" r="r" b="b"/>
            <a:pathLst>
              <a:path w="4568927" h="4927274">
                <a:moveTo>
                  <a:pt x="0" y="0"/>
                </a:moveTo>
                <a:lnTo>
                  <a:pt x="4568928" y="0"/>
                </a:lnTo>
                <a:lnTo>
                  <a:pt x="4568928"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426602" y="4286470"/>
            <a:ext cx="2560425" cy="857030"/>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857461" y="3045203"/>
            <a:ext cx="4568927" cy="4927274"/>
          </a:xfrm>
          <a:custGeom>
            <a:avLst/>
            <a:gdLst/>
            <a:ahLst/>
            <a:cxnLst/>
            <a:rect l="l" t="t" r="r" b="b"/>
            <a:pathLst>
              <a:path w="4568927" h="4927274">
                <a:moveTo>
                  <a:pt x="0" y="0"/>
                </a:moveTo>
                <a:lnTo>
                  <a:pt x="4568927" y="0"/>
                </a:lnTo>
                <a:lnTo>
                  <a:pt x="4568927"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7829579" y="4372195"/>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2264588" y="3045203"/>
            <a:ext cx="4568927" cy="4927274"/>
          </a:xfrm>
          <a:custGeom>
            <a:avLst/>
            <a:gdLst/>
            <a:ahLst/>
            <a:cxnLst/>
            <a:rect l="l" t="t" r="r" b="b"/>
            <a:pathLst>
              <a:path w="4568927" h="4927274">
                <a:moveTo>
                  <a:pt x="0" y="0"/>
                </a:moveTo>
                <a:lnTo>
                  <a:pt x="4568928" y="0"/>
                </a:lnTo>
                <a:lnTo>
                  <a:pt x="4568928"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800" dirty="0"/>
          </a:p>
        </p:txBody>
      </p:sp>
      <p:sp>
        <p:nvSpPr>
          <p:cNvPr id="8" name="Freeform 8"/>
          <p:cNvSpPr/>
          <p:nvPr/>
        </p:nvSpPr>
        <p:spPr>
          <a:xfrm>
            <a:off x="13236706" y="4372195"/>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7467600" y="5470740"/>
            <a:ext cx="3324633" cy="1155060"/>
          </a:xfrm>
          <a:prstGeom prst="rect">
            <a:avLst/>
          </a:prstGeom>
        </p:spPr>
        <p:txBody>
          <a:bodyPr wrap="square" lIns="0" tIns="0" rIns="0" bIns="0" rtlCol="0" anchor="t">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972" dirty="0">
                <a:solidFill>
                  <a:srgbClr val="01070A"/>
                </a:solidFill>
                <a:latin typeface="Dosis"/>
              </a:rPr>
              <a:t>Books.</a:t>
            </a:r>
          </a:p>
          <a:p>
            <a:pPr marL="342900" lvl="0" indent="-342900">
              <a:lnSpc>
                <a:spcPct val="107000"/>
              </a:lnSpc>
              <a:spcAft>
                <a:spcPts val="800"/>
              </a:spcAft>
              <a:buSzPts val="1000"/>
              <a:buFont typeface="Symbol" panose="05050102010706020507" pitchFamily="18" charset="2"/>
              <a:buChar char=""/>
              <a:tabLst>
                <a:tab pos="457200" algn="l"/>
              </a:tabLst>
            </a:pPr>
            <a:r>
              <a:rPr lang="en-US" sz="1972" dirty="0">
                <a:solidFill>
                  <a:srgbClr val="01070A"/>
                </a:solidFill>
                <a:latin typeface="Dosis"/>
              </a:rPr>
              <a:t>Members.</a:t>
            </a:r>
          </a:p>
          <a:p>
            <a:pPr marL="342900" lvl="0" indent="-342900">
              <a:lnSpc>
                <a:spcPct val="107000"/>
              </a:lnSpc>
              <a:spcAft>
                <a:spcPts val="800"/>
              </a:spcAft>
              <a:buSzPts val="1000"/>
              <a:buFont typeface="Symbol" panose="05050102010706020507" pitchFamily="18" charset="2"/>
              <a:buChar char=""/>
              <a:tabLst>
                <a:tab pos="457200" algn="l"/>
              </a:tabLst>
            </a:pPr>
            <a:r>
              <a:rPr lang="en-US" sz="1972" dirty="0">
                <a:solidFill>
                  <a:srgbClr val="01070A"/>
                </a:solidFill>
                <a:latin typeface="Dosis"/>
              </a:rPr>
              <a:t>Checkouts (Borrow/Returns).</a:t>
            </a:r>
          </a:p>
        </p:txBody>
      </p:sp>
      <p:sp>
        <p:nvSpPr>
          <p:cNvPr id="11" name="TextBox 11"/>
          <p:cNvSpPr txBox="1"/>
          <p:nvPr/>
        </p:nvSpPr>
        <p:spPr>
          <a:xfrm>
            <a:off x="13207696" y="5470740"/>
            <a:ext cx="2757164" cy="1403461"/>
          </a:xfrm>
          <a:prstGeom prst="rect">
            <a:avLst/>
          </a:prstGeom>
        </p:spPr>
        <p:txBody>
          <a:bodyPr lIns="0" tIns="0" rIns="0" bIns="0" rtlCol="0" anchor="t">
            <a:spAutoFit/>
          </a:bodyPr>
          <a:lstStyle/>
          <a:p>
            <a:pPr algn="ctr">
              <a:lnSpc>
                <a:spcPts val="2761"/>
              </a:lnSpc>
            </a:pPr>
            <a:r>
              <a:rPr lang="en-US" sz="1972" b="1" dirty="0">
                <a:solidFill>
                  <a:srgbClr val="01070A"/>
                </a:solidFill>
                <a:latin typeface="Dosis"/>
              </a:rPr>
              <a:t>Book Search: </a:t>
            </a:r>
            <a:r>
              <a:rPr lang="en-US" sz="1972" dirty="0">
                <a:solidFill>
                  <a:srgbClr val="01070A"/>
                </a:solidFill>
                <a:latin typeface="Dosis"/>
              </a:rPr>
              <a:t>Users can search for books by title, author, genre.</a:t>
            </a:r>
          </a:p>
          <a:p>
            <a:pPr algn="ctr">
              <a:lnSpc>
                <a:spcPts val="2761"/>
              </a:lnSpc>
            </a:pPr>
            <a:endParaRPr lang="en-US" sz="1972" u="none" strike="noStrike" dirty="0">
              <a:solidFill>
                <a:srgbClr val="01070A"/>
              </a:solidFill>
              <a:latin typeface="Dosis"/>
              <a:ea typeface="Dosis"/>
              <a:cs typeface="Dosis"/>
              <a:sym typeface="Dosis"/>
            </a:endParaRPr>
          </a:p>
        </p:txBody>
      </p:sp>
      <p:sp>
        <p:nvSpPr>
          <p:cNvPr id="12" name="TextBox 12"/>
          <p:cNvSpPr txBox="1"/>
          <p:nvPr/>
        </p:nvSpPr>
        <p:spPr>
          <a:xfrm>
            <a:off x="5792643" y="1202028"/>
            <a:ext cx="6702715" cy="1177438"/>
          </a:xfrm>
          <a:prstGeom prst="rect">
            <a:avLst/>
          </a:prstGeom>
        </p:spPr>
        <p:txBody>
          <a:bodyPr lIns="0" tIns="0" rIns="0" bIns="0" rtlCol="0" anchor="t">
            <a:spAutoFit/>
          </a:bodyPr>
          <a:lstStyle/>
          <a:p>
            <a:pPr>
              <a:lnSpc>
                <a:spcPct val="107000"/>
              </a:lnSpc>
              <a:spcAft>
                <a:spcPts val="800"/>
              </a:spcAft>
            </a:pPr>
            <a:r>
              <a:rPr lang="en-US" sz="7151" dirty="0">
                <a:solidFill>
                  <a:srgbClr val="01070A"/>
                </a:solidFill>
                <a:latin typeface="Carelia"/>
              </a:rPr>
              <a:t>Key Features</a:t>
            </a:r>
          </a:p>
        </p:txBody>
      </p:sp>
      <p:sp>
        <p:nvSpPr>
          <p:cNvPr id="13" name="TextBox 13"/>
          <p:cNvSpPr txBox="1"/>
          <p:nvPr/>
        </p:nvSpPr>
        <p:spPr>
          <a:xfrm>
            <a:off x="2272036" y="4132007"/>
            <a:ext cx="2757164" cy="1292662"/>
          </a:xfrm>
          <a:prstGeom prst="rect">
            <a:avLst/>
          </a:prstGeom>
        </p:spPr>
        <p:txBody>
          <a:bodyPr wrap="square" lIns="0" tIns="0" rIns="0" bIns="0" rtlCol="0" anchor="t">
            <a:spAutoFit/>
          </a:bodyPr>
          <a:lstStyle/>
          <a:p>
            <a:pPr marL="0" lvl="0" indent="0" algn="ctr">
              <a:spcBef>
                <a:spcPct val="0"/>
              </a:spcBef>
            </a:pPr>
            <a:r>
              <a:rPr lang="en-US" sz="2800" dirty="0">
                <a:solidFill>
                  <a:srgbClr val="01070A"/>
                </a:solidFill>
                <a:latin typeface="Carelia"/>
                <a:ea typeface="Carelia"/>
                <a:cs typeface="Carelia"/>
                <a:sym typeface="Carelia"/>
              </a:rPr>
              <a:t>Authentication </a:t>
            </a:r>
          </a:p>
          <a:p>
            <a:pPr marL="0" lvl="0" indent="0" algn="ctr">
              <a:spcBef>
                <a:spcPct val="0"/>
              </a:spcBef>
            </a:pPr>
            <a:r>
              <a:rPr lang="en-US" sz="2800" dirty="0">
                <a:solidFill>
                  <a:srgbClr val="01070A"/>
                </a:solidFill>
                <a:latin typeface="Carelia"/>
                <a:ea typeface="Carelia"/>
                <a:cs typeface="Carelia"/>
                <a:sym typeface="Carelia"/>
              </a:rPr>
              <a:t>&amp;</a:t>
            </a:r>
          </a:p>
          <a:p>
            <a:pPr marL="0" lvl="0" indent="0" algn="ctr">
              <a:spcBef>
                <a:spcPct val="0"/>
              </a:spcBef>
            </a:pPr>
            <a:r>
              <a:rPr lang="en-US" sz="2800" dirty="0">
                <a:solidFill>
                  <a:srgbClr val="01070A"/>
                </a:solidFill>
                <a:latin typeface="Carelia"/>
                <a:ea typeface="Carelia"/>
                <a:cs typeface="Carelia"/>
                <a:sym typeface="Carelia"/>
              </a:rPr>
              <a:t> Authorization</a:t>
            </a:r>
          </a:p>
        </p:txBody>
      </p:sp>
      <p:sp>
        <p:nvSpPr>
          <p:cNvPr id="14" name="TextBox 14"/>
          <p:cNvSpPr txBox="1"/>
          <p:nvPr/>
        </p:nvSpPr>
        <p:spPr>
          <a:xfrm>
            <a:off x="2397592" y="5470740"/>
            <a:ext cx="2757164" cy="1616468"/>
          </a:xfrm>
          <a:prstGeom prst="rect">
            <a:avLst/>
          </a:prstGeom>
        </p:spPr>
        <p:txBody>
          <a:bodyPr lIns="0" tIns="0" rIns="0" bIns="0" rtlCol="0" anchor="t">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972" dirty="0">
                <a:solidFill>
                  <a:srgbClr val="01070A"/>
                </a:solidFill>
                <a:latin typeface="Dosis"/>
              </a:rPr>
              <a:t>User Roles.</a:t>
            </a:r>
          </a:p>
          <a:p>
            <a:pPr marL="342900" lvl="0" indent="-342900">
              <a:lnSpc>
                <a:spcPct val="107000"/>
              </a:lnSpc>
              <a:spcAft>
                <a:spcPts val="800"/>
              </a:spcAft>
              <a:buSzPts val="1000"/>
              <a:buFont typeface="Symbol" panose="05050102010706020507" pitchFamily="18" charset="2"/>
              <a:buChar char=""/>
              <a:tabLst>
                <a:tab pos="457200" algn="l"/>
              </a:tabLst>
            </a:pPr>
            <a:r>
              <a:rPr lang="en-US" sz="1972" dirty="0">
                <a:solidFill>
                  <a:srgbClr val="01070A"/>
                </a:solidFill>
                <a:latin typeface="Dosis"/>
              </a:rPr>
              <a:t>Login Mechanisms.</a:t>
            </a:r>
          </a:p>
          <a:p>
            <a:pPr marL="342900" lvl="0" indent="-342900">
              <a:lnSpc>
                <a:spcPct val="107000"/>
              </a:lnSpc>
              <a:spcAft>
                <a:spcPts val="800"/>
              </a:spcAft>
              <a:buSzPts val="1000"/>
              <a:buFont typeface="Symbol" panose="05050102010706020507" pitchFamily="18" charset="2"/>
              <a:buChar char=""/>
              <a:tabLst>
                <a:tab pos="457200" algn="l"/>
              </a:tabLst>
            </a:pPr>
            <a:r>
              <a:rPr lang="en-US" sz="1972" dirty="0">
                <a:solidFill>
                  <a:srgbClr val="01070A"/>
                </a:solidFill>
                <a:latin typeface="Dosis"/>
              </a:rPr>
              <a:t>Authorization.</a:t>
            </a:r>
          </a:p>
          <a:p>
            <a:pPr marL="342900" lvl="0" indent="-342900">
              <a:lnSpc>
                <a:spcPct val="107000"/>
              </a:lnSpc>
              <a:spcAft>
                <a:spcPts val="800"/>
              </a:spcAft>
              <a:buSzPts val="1000"/>
              <a:buFont typeface="Symbol" panose="05050102010706020507" pitchFamily="18" charset="2"/>
              <a:buChar char=""/>
              <a:tabLst>
                <a:tab pos="457200" algn="l"/>
              </a:tabLst>
            </a:pPr>
            <a:endParaRPr lang="en-US" sz="2196" b="1" dirty="0">
              <a:solidFill>
                <a:srgbClr val="01070A"/>
              </a:solidFill>
              <a:latin typeface="Dosis"/>
            </a:endParaRPr>
          </a:p>
        </p:txBody>
      </p:sp>
      <p:sp>
        <p:nvSpPr>
          <p:cNvPr id="15" name="TextBox 15"/>
          <p:cNvSpPr txBox="1"/>
          <p:nvPr/>
        </p:nvSpPr>
        <p:spPr>
          <a:xfrm>
            <a:off x="7223492" y="4286470"/>
            <a:ext cx="3710145" cy="782265"/>
          </a:xfrm>
          <a:prstGeom prst="rect">
            <a:avLst/>
          </a:prstGeom>
        </p:spPr>
        <p:txBody>
          <a:bodyPr lIns="0" tIns="0" rIns="0" bIns="0" rtlCol="0" anchor="t">
            <a:spAutoFit/>
          </a:bodyPr>
          <a:lstStyle/>
          <a:p>
            <a:pPr marL="0" lvl="0" indent="0" algn="ctr">
              <a:lnSpc>
                <a:spcPts val="6115"/>
              </a:lnSpc>
              <a:spcBef>
                <a:spcPct val="0"/>
              </a:spcBef>
            </a:pPr>
            <a:r>
              <a:rPr lang="en-US" sz="2800" dirty="0">
                <a:solidFill>
                  <a:srgbClr val="01070A"/>
                </a:solidFill>
                <a:latin typeface="Carelia"/>
                <a:ea typeface="Carelia"/>
                <a:cs typeface="Carelia"/>
                <a:sym typeface="Carelia"/>
              </a:rPr>
              <a:t>CRUD</a:t>
            </a:r>
            <a:r>
              <a:rPr lang="en-US" sz="4367" dirty="0">
                <a:solidFill>
                  <a:srgbClr val="01070A"/>
                </a:solidFill>
                <a:latin typeface="Carelia"/>
                <a:ea typeface="Carelia"/>
                <a:cs typeface="Carelia"/>
                <a:sym typeface="Carelia"/>
              </a:rPr>
              <a:t> </a:t>
            </a:r>
            <a:r>
              <a:rPr lang="en-US" sz="2800" dirty="0">
                <a:solidFill>
                  <a:srgbClr val="01070A"/>
                </a:solidFill>
                <a:latin typeface="Carelia"/>
                <a:ea typeface="Carelia"/>
                <a:cs typeface="Carelia"/>
                <a:sym typeface="Carelia"/>
              </a:rPr>
              <a:t>Operations</a:t>
            </a:r>
          </a:p>
        </p:txBody>
      </p:sp>
      <p:sp>
        <p:nvSpPr>
          <p:cNvPr id="16" name="TextBox 16"/>
          <p:cNvSpPr txBox="1"/>
          <p:nvPr/>
        </p:nvSpPr>
        <p:spPr>
          <a:xfrm>
            <a:off x="12630619" y="4286470"/>
            <a:ext cx="3710145" cy="694421"/>
          </a:xfrm>
          <a:prstGeom prst="rect">
            <a:avLst/>
          </a:prstGeom>
        </p:spPr>
        <p:txBody>
          <a:bodyPr lIns="0" tIns="0" rIns="0" bIns="0" rtlCol="0" anchor="t">
            <a:spAutoFit/>
          </a:bodyPr>
          <a:lstStyle/>
          <a:p>
            <a:pPr marL="0" lvl="0" indent="0" algn="ctr">
              <a:lnSpc>
                <a:spcPts val="6115"/>
              </a:lnSpc>
              <a:spcBef>
                <a:spcPct val="0"/>
              </a:spcBef>
            </a:pPr>
            <a:r>
              <a:rPr lang="en-US" sz="2800" dirty="0">
                <a:solidFill>
                  <a:srgbClr val="01070A"/>
                </a:solidFill>
                <a:latin typeface="Carelia"/>
                <a:ea typeface="Carelia"/>
                <a:cs typeface="Carelia"/>
                <a:sym typeface="Carelia"/>
              </a:rPr>
              <a:t>Search &amp; Filter </a:t>
            </a:r>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973207" y="2725793"/>
            <a:ext cx="7054861" cy="5628605"/>
            <a:chOff x="0" y="0"/>
            <a:chExt cx="1415529" cy="2376060"/>
          </a:xfrm>
        </p:grpSpPr>
        <p:sp>
          <p:nvSpPr>
            <p:cNvPr id="4" name="Freeform 4"/>
            <p:cNvSpPr/>
            <p:nvPr/>
          </p:nvSpPr>
          <p:spPr>
            <a:xfrm>
              <a:off x="0" y="0"/>
              <a:ext cx="1415529" cy="2376060"/>
            </a:xfrm>
            <a:custGeom>
              <a:avLst/>
              <a:gdLst/>
              <a:ahLst/>
              <a:cxnLst/>
              <a:rect l="l" t="t" r="r" b="b"/>
              <a:pathLst>
                <a:path w="1415529" h="2376060">
                  <a:moveTo>
                    <a:pt x="72289" y="0"/>
                  </a:moveTo>
                  <a:lnTo>
                    <a:pt x="1343240" y="0"/>
                  </a:lnTo>
                  <a:cubicBezTo>
                    <a:pt x="1383165" y="0"/>
                    <a:pt x="1415529" y="32365"/>
                    <a:pt x="1415529" y="72289"/>
                  </a:cubicBezTo>
                  <a:lnTo>
                    <a:pt x="1415529" y="2303771"/>
                  </a:lnTo>
                  <a:cubicBezTo>
                    <a:pt x="1415529" y="2343695"/>
                    <a:pt x="1383165" y="2376060"/>
                    <a:pt x="1343240" y="2376060"/>
                  </a:cubicBezTo>
                  <a:lnTo>
                    <a:pt x="72289" y="2376060"/>
                  </a:lnTo>
                  <a:cubicBezTo>
                    <a:pt x="53117" y="2376060"/>
                    <a:pt x="34730" y="2368443"/>
                    <a:pt x="21173" y="2354887"/>
                  </a:cubicBezTo>
                  <a:cubicBezTo>
                    <a:pt x="7616" y="2341330"/>
                    <a:pt x="0" y="2322943"/>
                    <a:pt x="0" y="2303771"/>
                  </a:cubicBezTo>
                  <a:lnTo>
                    <a:pt x="0" y="72289"/>
                  </a:lnTo>
                  <a:cubicBezTo>
                    <a:pt x="0" y="53117"/>
                    <a:pt x="7616" y="34730"/>
                    <a:pt x="21173" y="21173"/>
                  </a:cubicBezTo>
                  <a:cubicBezTo>
                    <a:pt x="34730" y="7616"/>
                    <a:pt x="53117" y="0"/>
                    <a:pt x="72289" y="0"/>
                  </a:cubicBezTo>
                  <a:close/>
                </a:path>
              </a:pathLst>
            </a:custGeom>
            <a:solidFill>
              <a:srgbClr val="FFFFFF"/>
            </a:solidFill>
            <a:ln w="38100" cap="rnd">
              <a:solidFill>
                <a:srgbClr val="000000"/>
              </a:solidFill>
              <a:prstDash val="solid"/>
              <a:round/>
            </a:ln>
          </p:spPr>
          <p:txBody>
            <a:bodyPr/>
            <a:lstStyle/>
            <a:p>
              <a:endParaRPr lang="en-US"/>
            </a:p>
          </p:txBody>
        </p:sp>
        <p:sp>
          <p:nvSpPr>
            <p:cNvPr id="5" name="TextBox 5"/>
            <p:cNvSpPr txBox="1"/>
            <p:nvPr/>
          </p:nvSpPr>
          <p:spPr>
            <a:xfrm>
              <a:off x="0" y="-47625"/>
              <a:ext cx="1415529" cy="2423685"/>
            </a:xfrm>
            <a:prstGeom prst="rect">
              <a:avLst/>
            </a:prstGeom>
          </p:spPr>
          <p:txBody>
            <a:bodyPr lIns="50800" tIns="50800" rIns="50800" bIns="50800" rtlCol="0" anchor="ctr"/>
            <a:lstStyle/>
            <a:p>
              <a:pPr algn="ctr">
                <a:lnSpc>
                  <a:spcPts val="3210"/>
                </a:lnSpc>
              </a:pPr>
              <a:endParaRPr/>
            </a:p>
          </p:txBody>
        </p:sp>
      </p:grpSp>
      <p:grpSp>
        <p:nvGrpSpPr>
          <p:cNvPr id="14" name="Group 14"/>
          <p:cNvGrpSpPr/>
          <p:nvPr/>
        </p:nvGrpSpPr>
        <p:grpSpPr>
          <a:xfrm>
            <a:off x="9199625" y="2781549"/>
            <a:ext cx="6756873" cy="5572849"/>
            <a:chOff x="0" y="0"/>
            <a:chExt cx="1415529" cy="2376060"/>
          </a:xfrm>
        </p:grpSpPr>
        <p:sp>
          <p:nvSpPr>
            <p:cNvPr id="15" name="Freeform 15"/>
            <p:cNvSpPr/>
            <p:nvPr/>
          </p:nvSpPr>
          <p:spPr>
            <a:xfrm>
              <a:off x="0" y="0"/>
              <a:ext cx="1415529" cy="2376060"/>
            </a:xfrm>
            <a:custGeom>
              <a:avLst/>
              <a:gdLst/>
              <a:ahLst/>
              <a:cxnLst/>
              <a:rect l="l" t="t" r="r" b="b"/>
              <a:pathLst>
                <a:path w="1415529" h="2376060">
                  <a:moveTo>
                    <a:pt x="72289" y="0"/>
                  </a:moveTo>
                  <a:lnTo>
                    <a:pt x="1343240" y="0"/>
                  </a:lnTo>
                  <a:cubicBezTo>
                    <a:pt x="1383165" y="0"/>
                    <a:pt x="1415529" y="32365"/>
                    <a:pt x="1415529" y="72289"/>
                  </a:cubicBezTo>
                  <a:lnTo>
                    <a:pt x="1415529" y="2303771"/>
                  </a:lnTo>
                  <a:cubicBezTo>
                    <a:pt x="1415529" y="2343695"/>
                    <a:pt x="1383165" y="2376060"/>
                    <a:pt x="1343240" y="2376060"/>
                  </a:cubicBezTo>
                  <a:lnTo>
                    <a:pt x="72289" y="2376060"/>
                  </a:lnTo>
                  <a:cubicBezTo>
                    <a:pt x="53117" y="2376060"/>
                    <a:pt x="34730" y="2368443"/>
                    <a:pt x="21173" y="2354887"/>
                  </a:cubicBezTo>
                  <a:cubicBezTo>
                    <a:pt x="7616" y="2341330"/>
                    <a:pt x="0" y="2322943"/>
                    <a:pt x="0" y="2303771"/>
                  </a:cubicBezTo>
                  <a:lnTo>
                    <a:pt x="0" y="72289"/>
                  </a:lnTo>
                  <a:cubicBezTo>
                    <a:pt x="0" y="53117"/>
                    <a:pt x="7616" y="34730"/>
                    <a:pt x="21173" y="21173"/>
                  </a:cubicBezTo>
                  <a:cubicBezTo>
                    <a:pt x="34730" y="7616"/>
                    <a:pt x="53117" y="0"/>
                    <a:pt x="72289" y="0"/>
                  </a:cubicBezTo>
                  <a:close/>
                </a:path>
              </a:pathLst>
            </a:custGeom>
            <a:solidFill>
              <a:srgbClr val="FFFFFF"/>
            </a:solidFill>
            <a:ln w="38100" cap="rnd">
              <a:solidFill>
                <a:srgbClr val="000000"/>
              </a:solidFill>
              <a:prstDash val="solid"/>
              <a:round/>
            </a:ln>
          </p:spPr>
          <p:txBody>
            <a:bodyPr/>
            <a:lstStyle/>
            <a:p>
              <a:endParaRPr lang="en-US"/>
            </a:p>
          </p:txBody>
        </p:sp>
        <p:sp>
          <p:nvSpPr>
            <p:cNvPr id="16" name="TextBox 16"/>
            <p:cNvSpPr txBox="1"/>
            <p:nvPr/>
          </p:nvSpPr>
          <p:spPr>
            <a:xfrm>
              <a:off x="0" y="-47625"/>
              <a:ext cx="1415529" cy="2423685"/>
            </a:xfrm>
            <a:prstGeom prst="rect">
              <a:avLst/>
            </a:prstGeom>
          </p:spPr>
          <p:txBody>
            <a:bodyPr lIns="50800" tIns="50800" rIns="50800" bIns="50800" rtlCol="0" anchor="ctr"/>
            <a:lstStyle/>
            <a:p>
              <a:pPr algn="ctr">
                <a:lnSpc>
                  <a:spcPts val="3210"/>
                </a:lnSpc>
              </a:pPr>
              <a:endParaRPr/>
            </a:p>
          </p:txBody>
        </p:sp>
      </p:grpSp>
      <p:sp>
        <p:nvSpPr>
          <p:cNvPr id="19" name="Freeform 19"/>
          <p:cNvSpPr/>
          <p:nvPr/>
        </p:nvSpPr>
        <p:spPr>
          <a:xfrm>
            <a:off x="11127836" y="7709688"/>
            <a:ext cx="2664364" cy="329412"/>
          </a:xfrm>
          <a:custGeom>
            <a:avLst/>
            <a:gdLst/>
            <a:ahLst/>
            <a:cxnLst/>
            <a:rect l="l" t="t" r="r" b="b"/>
            <a:pathLst>
              <a:path w="2664364" h="329412">
                <a:moveTo>
                  <a:pt x="0" y="0"/>
                </a:moveTo>
                <a:lnTo>
                  <a:pt x="2664364" y="0"/>
                </a:lnTo>
                <a:lnTo>
                  <a:pt x="2664364" y="329412"/>
                </a:lnTo>
                <a:lnTo>
                  <a:pt x="0" y="329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4117436" y="7785888"/>
            <a:ext cx="2664364" cy="329412"/>
          </a:xfrm>
          <a:custGeom>
            <a:avLst/>
            <a:gdLst/>
            <a:ahLst/>
            <a:cxnLst/>
            <a:rect l="l" t="t" r="r" b="b"/>
            <a:pathLst>
              <a:path w="2664364" h="329412">
                <a:moveTo>
                  <a:pt x="0" y="0"/>
                </a:moveTo>
                <a:lnTo>
                  <a:pt x="2664364" y="0"/>
                </a:lnTo>
                <a:lnTo>
                  <a:pt x="2664364" y="329412"/>
                </a:lnTo>
                <a:lnTo>
                  <a:pt x="0" y="329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7" name="Freeform 27"/>
          <p:cNvSpPr/>
          <p:nvPr/>
        </p:nvSpPr>
        <p:spPr>
          <a:xfrm>
            <a:off x="14957345" y="6744287"/>
            <a:ext cx="6266893" cy="4307065"/>
          </a:xfrm>
          <a:custGeom>
            <a:avLst/>
            <a:gdLst/>
            <a:ahLst/>
            <a:cxnLst/>
            <a:rect l="l" t="t" r="r" b="b"/>
            <a:pathLst>
              <a:path w="6266893" h="4307065">
                <a:moveTo>
                  <a:pt x="0" y="0"/>
                </a:moveTo>
                <a:lnTo>
                  <a:pt x="6266894" y="0"/>
                </a:lnTo>
                <a:lnTo>
                  <a:pt x="6266894" y="4307064"/>
                </a:lnTo>
                <a:lnTo>
                  <a:pt x="0" y="4307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Freeform 28"/>
          <p:cNvSpPr/>
          <p:nvPr/>
        </p:nvSpPr>
        <p:spPr>
          <a:xfrm>
            <a:off x="-2023959" y="6897975"/>
            <a:ext cx="4793068" cy="3485868"/>
          </a:xfrm>
          <a:custGeom>
            <a:avLst/>
            <a:gdLst/>
            <a:ahLst/>
            <a:cxnLst/>
            <a:rect l="l" t="t" r="r" b="b"/>
            <a:pathLst>
              <a:path w="4793068" h="3485868">
                <a:moveTo>
                  <a:pt x="0" y="0"/>
                </a:moveTo>
                <a:lnTo>
                  <a:pt x="4793068" y="0"/>
                </a:lnTo>
                <a:lnTo>
                  <a:pt x="4793068" y="3485868"/>
                </a:lnTo>
                <a:lnTo>
                  <a:pt x="0" y="3485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TextBox 29"/>
          <p:cNvSpPr txBox="1"/>
          <p:nvPr/>
        </p:nvSpPr>
        <p:spPr>
          <a:xfrm>
            <a:off x="2954546" y="1247013"/>
            <a:ext cx="12378908" cy="936154"/>
          </a:xfrm>
          <a:prstGeom prst="rect">
            <a:avLst/>
          </a:prstGeom>
        </p:spPr>
        <p:txBody>
          <a:bodyPr lIns="0" tIns="0" rIns="0" bIns="0" rtlCol="0" anchor="t">
            <a:spAutoFit/>
          </a:bodyPr>
          <a:lstStyle/>
          <a:p>
            <a:pPr algn="ctr">
              <a:lnSpc>
                <a:spcPts val="7349"/>
              </a:lnSpc>
            </a:pPr>
            <a:r>
              <a:rPr lang="en-US" sz="5249" dirty="0">
                <a:solidFill>
                  <a:srgbClr val="01070A"/>
                </a:solidFill>
                <a:latin typeface="Carelia"/>
                <a:ea typeface="Carelia"/>
                <a:cs typeface="Carelia"/>
                <a:sym typeface="Carelia"/>
              </a:rPr>
              <a:t>Project Demonstration</a:t>
            </a:r>
          </a:p>
        </p:txBody>
      </p:sp>
      <p:sp>
        <p:nvSpPr>
          <p:cNvPr id="34" name="TextBox 34"/>
          <p:cNvSpPr txBox="1"/>
          <p:nvPr/>
        </p:nvSpPr>
        <p:spPr>
          <a:xfrm>
            <a:off x="11127836" y="7626741"/>
            <a:ext cx="2822933" cy="397353"/>
          </a:xfrm>
          <a:prstGeom prst="rect">
            <a:avLst/>
          </a:prstGeom>
        </p:spPr>
        <p:txBody>
          <a:bodyPr lIns="0" tIns="0" rIns="0" bIns="0" rtlCol="0" anchor="t">
            <a:spAutoFit/>
          </a:bodyPr>
          <a:lstStyle/>
          <a:p>
            <a:pPr marL="0" lvl="1" indent="0" algn="ctr">
              <a:lnSpc>
                <a:spcPts val="3413"/>
              </a:lnSpc>
              <a:spcBef>
                <a:spcPct val="0"/>
              </a:spcBef>
            </a:pPr>
            <a:r>
              <a:rPr lang="en-US" sz="2438" b="1" dirty="0">
                <a:solidFill>
                  <a:srgbClr val="01070A"/>
                </a:solidFill>
                <a:latin typeface="Dosis Medium"/>
                <a:ea typeface="Dosis Medium"/>
                <a:cs typeface="Dosis Medium"/>
                <a:sym typeface="Dosis Medium"/>
              </a:rPr>
              <a:t>Return Page </a:t>
            </a:r>
          </a:p>
        </p:txBody>
      </p:sp>
      <p:sp>
        <p:nvSpPr>
          <p:cNvPr id="36" name="TextBox 36"/>
          <p:cNvSpPr txBox="1"/>
          <p:nvPr/>
        </p:nvSpPr>
        <p:spPr>
          <a:xfrm>
            <a:off x="4111267" y="7734300"/>
            <a:ext cx="2822933" cy="397353"/>
          </a:xfrm>
          <a:prstGeom prst="rect">
            <a:avLst/>
          </a:prstGeom>
        </p:spPr>
        <p:txBody>
          <a:bodyPr lIns="0" tIns="0" rIns="0" bIns="0" rtlCol="0" anchor="t">
            <a:spAutoFit/>
          </a:bodyPr>
          <a:lstStyle/>
          <a:p>
            <a:pPr marL="0" lvl="1" indent="0" algn="ctr">
              <a:lnSpc>
                <a:spcPts val="3413"/>
              </a:lnSpc>
              <a:spcBef>
                <a:spcPct val="0"/>
              </a:spcBef>
            </a:pPr>
            <a:r>
              <a:rPr lang="en-US" sz="2438" b="1" dirty="0">
                <a:solidFill>
                  <a:srgbClr val="01070A"/>
                </a:solidFill>
                <a:latin typeface="Dosis Medium"/>
                <a:sym typeface="Dosis Medium"/>
              </a:rPr>
              <a:t>Dashboard</a:t>
            </a:r>
          </a:p>
        </p:txBody>
      </p:sp>
      <p:pic>
        <p:nvPicPr>
          <p:cNvPr id="7" name="Picture 6">
            <a:extLst>
              <a:ext uri="{FF2B5EF4-FFF2-40B4-BE49-F238E27FC236}">
                <a16:creationId xmlns:a16="http://schemas.microsoft.com/office/drawing/2014/main" id="{107FD0A9-E4D8-685E-46EB-1533546017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0965" y="3120904"/>
            <a:ext cx="6441138" cy="4390651"/>
          </a:xfrm>
          <a:prstGeom prst="rect">
            <a:avLst/>
          </a:prstGeom>
        </p:spPr>
      </p:pic>
      <p:pic>
        <p:nvPicPr>
          <p:cNvPr id="9" name="Picture 8">
            <a:extLst>
              <a:ext uri="{FF2B5EF4-FFF2-40B4-BE49-F238E27FC236}">
                <a16:creationId xmlns:a16="http://schemas.microsoft.com/office/drawing/2014/main" id="{146FD0AA-B98B-A7DE-1CF6-52D26DD895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71490" y="3343040"/>
            <a:ext cx="6082439" cy="3685319"/>
          </a:xfrm>
          <a:prstGeom prst="rect">
            <a:avLst/>
          </a:prstGeom>
        </p:spPr>
      </p:pic>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294</TotalTime>
  <Words>1053</Words>
  <Application>Microsoft Office PowerPoint</Application>
  <PresentationFormat>Custom</PresentationFormat>
  <Paragraphs>125</Paragraphs>
  <Slides>14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Courier New</vt:lpstr>
      <vt:lpstr>Calibri</vt:lpstr>
      <vt:lpstr>inherit</vt:lpstr>
      <vt:lpstr>Aptos</vt:lpstr>
      <vt:lpstr>Dosis</vt:lpstr>
      <vt:lpstr>Times New Roman</vt:lpstr>
      <vt:lpstr>Carelia</vt:lpstr>
      <vt:lpstr>Symbol</vt:lpstr>
      <vt:lpstr>Dosis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lms</dc:title>
  <dc:creator>Shaimaa Shafik</dc:creator>
  <cp:lastModifiedBy>Sherehan Mohamed</cp:lastModifiedBy>
  <cp:revision>27</cp:revision>
  <dcterms:created xsi:type="dcterms:W3CDTF">2006-08-16T00:00:00Z</dcterms:created>
  <dcterms:modified xsi:type="dcterms:W3CDTF">2024-10-18T18:20:05Z</dcterms:modified>
  <dc:identifier>DAGT0m_4DTc</dc:identifier>
</cp:coreProperties>
</file>